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477" r:id="rId2"/>
    <p:sldId id="478" r:id="rId3"/>
    <p:sldId id="515" r:id="rId4"/>
    <p:sldId id="517" r:id="rId5"/>
    <p:sldId id="516" r:id="rId6"/>
    <p:sldId id="505" r:id="rId7"/>
    <p:sldId id="480" r:id="rId8"/>
    <p:sldId id="324" r:id="rId9"/>
    <p:sldId id="519" r:id="rId10"/>
    <p:sldId id="512" r:id="rId11"/>
    <p:sldId id="513" r:id="rId12"/>
    <p:sldId id="507" r:id="rId13"/>
    <p:sldId id="510" r:id="rId14"/>
    <p:sldId id="520" r:id="rId15"/>
    <p:sldId id="50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5225"/>
    <a:srgbClr val="1A2E5B"/>
    <a:srgbClr val="00CC00"/>
    <a:srgbClr val="F8F8F8"/>
    <a:srgbClr val="BA9F72"/>
    <a:srgbClr val="D8C9B0"/>
    <a:srgbClr val="CEBA9A"/>
    <a:srgbClr val="AF8F5C"/>
    <a:srgbClr val="C1AD8D"/>
    <a:srgbClr val="B198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87" autoAdjust="0"/>
    <p:restoredTop sz="50000" autoAdjust="0"/>
  </p:normalViewPr>
  <p:slideViewPr>
    <p:cSldViewPr>
      <p:cViewPr varScale="1">
        <p:scale>
          <a:sx n="158" d="100"/>
          <a:sy n="158" d="100"/>
        </p:scale>
        <p:origin x="1576" y="200"/>
      </p:cViewPr>
      <p:guideLst>
        <p:guide orient="horz" pos="2160"/>
        <p:guide pos="2880"/>
      </p:guideLst>
    </p:cSldViewPr>
  </p:slideViewPr>
  <p:notesTextViewPr>
    <p:cViewPr>
      <p:scale>
        <a:sx n="1" d="1"/>
        <a:sy n="1" d="1"/>
      </p:scale>
      <p:origin x="0" y="0"/>
    </p:cViewPr>
  </p:notesTextViewPr>
  <p:notesViewPr>
    <p:cSldViewPr>
      <p:cViewPr varScale="1">
        <p:scale>
          <a:sx n="93" d="100"/>
          <a:sy n="93" d="100"/>
        </p:scale>
        <p:origin x="3784"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D5992D-73F4-4E3C-AC86-E762F47A33E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129A638-DB3E-4DAB-BF92-DDAE42CA449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B57A882-5E73-4138-94AB-497653ED38AE}" type="datetimeFigureOut">
              <a:rPr lang="en-US" smtClean="0"/>
              <a:t>1/24/25</a:t>
            </a:fld>
            <a:endParaRPr lang="en-US" dirty="0"/>
          </a:p>
        </p:txBody>
      </p:sp>
      <p:sp>
        <p:nvSpPr>
          <p:cNvPr id="4" name="Footer Placeholder 3">
            <a:extLst>
              <a:ext uri="{FF2B5EF4-FFF2-40B4-BE49-F238E27FC236}">
                <a16:creationId xmlns:a16="http://schemas.microsoft.com/office/drawing/2014/main" id="{4844CB05-3F2E-4FF1-95C5-F5B138BBE78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9D9619E7-EAAA-472C-8048-CA1C0741283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9AAB19-09C8-49C7-8637-D511EADCCE90}" type="slidenum">
              <a:rPr lang="en-US" smtClean="0"/>
              <a:t>‹#›</a:t>
            </a:fld>
            <a:endParaRPr lang="en-US" dirty="0"/>
          </a:p>
        </p:txBody>
      </p:sp>
    </p:spTree>
    <p:extLst>
      <p:ext uri="{BB962C8B-B14F-4D97-AF65-F5344CB8AC3E}">
        <p14:creationId xmlns:p14="http://schemas.microsoft.com/office/powerpoint/2010/main" val="4111726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00301D-F66F-458A-9D46-0932C5DF7AAC}" type="datetimeFigureOut">
              <a:rPr lang="en-US" smtClean="0"/>
              <a:t>1/24/25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D8866A-684B-4641-8583-D1C928AE3307}" type="slidenum">
              <a:rPr lang="en-US" smtClean="0"/>
              <a:t>‹#›</a:t>
            </a:fld>
            <a:endParaRPr lang="en-US" dirty="0"/>
          </a:p>
        </p:txBody>
      </p:sp>
    </p:spTree>
    <p:extLst>
      <p:ext uri="{BB962C8B-B14F-4D97-AF65-F5344CB8AC3E}">
        <p14:creationId xmlns:p14="http://schemas.microsoft.com/office/powerpoint/2010/main" val="947962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D8866A-684B-4641-8583-D1C928AE3307}" type="slidenum">
              <a:rPr lang="en-US" smtClean="0"/>
              <a:t>1</a:t>
            </a:fld>
            <a:endParaRPr lang="en-US" dirty="0"/>
          </a:p>
        </p:txBody>
      </p:sp>
    </p:spTree>
    <p:extLst>
      <p:ext uri="{BB962C8B-B14F-4D97-AF65-F5344CB8AC3E}">
        <p14:creationId xmlns:p14="http://schemas.microsoft.com/office/powerpoint/2010/main" val="3614927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F23EC-3D63-0386-01D2-3E1ECD2E8A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E40BE2-6E74-49E3-7E27-D530EE8619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367CD5-0B70-4509-4E04-D7E89FBAF3B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DB6DAA3-E224-80D0-6D4F-D1089B5EAC13}"/>
              </a:ext>
            </a:extLst>
          </p:cNvPr>
          <p:cNvSpPr>
            <a:spLocks noGrp="1"/>
          </p:cNvSpPr>
          <p:nvPr>
            <p:ph type="sldNum" sz="quarter" idx="5"/>
          </p:nvPr>
        </p:nvSpPr>
        <p:spPr/>
        <p:txBody>
          <a:bodyPr/>
          <a:lstStyle/>
          <a:p>
            <a:fld id="{17D8866A-684B-4641-8583-D1C928AE3307}" type="slidenum">
              <a:rPr lang="en-US" smtClean="0"/>
              <a:t>2</a:t>
            </a:fld>
            <a:endParaRPr lang="en-US" dirty="0"/>
          </a:p>
        </p:txBody>
      </p:sp>
    </p:spTree>
    <p:extLst>
      <p:ext uri="{BB962C8B-B14F-4D97-AF65-F5344CB8AC3E}">
        <p14:creationId xmlns:p14="http://schemas.microsoft.com/office/powerpoint/2010/main" val="3643584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F9F9CB-1BF0-B3A7-4904-6E64F8F1B71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DF42399-454B-1278-0D95-ED3638C6C3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08B35B-1F55-B276-163E-66F9DC69B53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8392A5F-83DE-A210-A242-9CACE9CD8705}"/>
              </a:ext>
            </a:extLst>
          </p:cNvPr>
          <p:cNvSpPr>
            <a:spLocks noGrp="1"/>
          </p:cNvSpPr>
          <p:nvPr>
            <p:ph type="sldNum" sz="quarter" idx="5"/>
          </p:nvPr>
        </p:nvSpPr>
        <p:spPr/>
        <p:txBody>
          <a:bodyPr/>
          <a:lstStyle/>
          <a:p>
            <a:fld id="{17D8866A-684B-4641-8583-D1C928AE3307}" type="slidenum">
              <a:rPr lang="en-US" smtClean="0"/>
              <a:t>3</a:t>
            </a:fld>
            <a:endParaRPr lang="en-US" dirty="0"/>
          </a:p>
        </p:txBody>
      </p:sp>
    </p:spTree>
    <p:extLst>
      <p:ext uri="{BB962C8B-B14F-4D97-AF65-F5344CB8AC3E}">
        <p14:creationId xmlns:p14="http://schemas.microsoft.com/office/powerpoint/2010/main" val="2878813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510AF5-6FAD-A7D6-F4C3-490AAF2CBD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515A650-16D3-DD26-7AC4-924B84EDC0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658676-8BCD-04CD-4372-F7904ED11F9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2F082EA-8943-FD4A-57F2-D2B3299FA87E}"/>
              </a:ext>
            </a:extLst>
          </p:cNvPr>
          <p:cNvSpPr>
            <a:spLocks noGrp="1"/>
          </p:cNvSpPr>
          <p:nvPr>
            <p:ph type="sldNum" sz="quarter" idx="5"/>
          </p:nvPr>
        </p:nvSpPr>
        <p:spPr/>
        <p:txBody>
          <a:bodyPr/>
          <a:lstStyle/>
          <a:p>
            <a:fld id="{17D8866A-684B-4641-8583-D1C928AE3307}" type="slidenum">
              <a:rPr lang="en-US" smtClean="0"/>
              <a:t>4</a:t>
            </a:fld>
            <a:endParaRPr lang="en-US" dirty="0"/>
          </a:p>
        </p:txBody>
      </p:sp>
    </p:spTree>
    <p:extLst>
      <p:ext uri="{BB962C8B-B14F-4D97-AF65-F5344CB8AC3E}">
        <p14:creationId xmlns:p14="http://schemas.microsoft.com/office/powerpoint/2010/main" val="1177373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02DADB-63A0-996C-02B6-36A9BA3804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A7FA3D-4956-793B-DC47-8D658DFC6C6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8292FB4-7CC8-50BD-E47E-6887623B91F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16612A7-446B-E1F7-3989-B8961F397A2A}"/>
              </a:ext>
            </a:extLst>
          </p:cNvPr>
          <p:cNvSpPr>
            <a:spLocks noGrp="1"/>
          </p:cNvSpPr>
          <p:nvPr>
            <p:ph type="sldNum" sz="quarter" idx="5"/>
          </p:nvPr>
        </p:nvSpPr>
        <p:spPr/>
        <p:txBody>
          <a:bodyPr/>
          <a:lstStyle/>
          <a:p>
            <a:fld id="{17D8866A-684B-4641-8583-D1C928AE3307}" type="slidenum">
              <a:rPr lang="en-US" smtClean="0"/>
              <a:t>5</a:t>
            </a:fld>
            <a:endParaRPr lang="en-US" dirty="0"/>
          </a:p>
        </p:txBody>
      </p:sp>
    </p:spTree>
    <p:extLst>
      <p:ext uri="{BB962C8B-B14F-4D97-AF65-F5344CB8AC3E}">
        <p14:creationId xmlns:p14="http://schemas.microsoft.com/office/powerpoint/2010/main" val="428918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A5F91D-D42A-5CC8-2E5A-EEB697977F6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B3BB76-A6C5-81B0-98CD-A719D070D8C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E56BEB4-90C7-4129-5A66-101DDD9CE10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DC15B36-2BBC-1821-D692-C06C2027BFC9}"/>
              </a:ext>
            </a:extLst>
          </p:cNvPr>
          <p:cNvSpPr>
            <a:spLocks noGrp="1"/>
          </p:cNvSpPr>
          <p:nvPr>
            <p:ph type="sldNum" sz="quarter" idx="5"/>
          </p:nvPr>
        </p:nvSpPr>
        <p:spPr/>
        <p:txBody>
          <a:bodyPr/>
          <a:lstStyle/>
          <a:p>
            <a:fld id="{17D8866A-684B-4641-8583-D1C928AE3307}" type="slidenum">
              <a:rPr lang="en-US" smtClean="0"/>
              <a:t>9</a:t>
            </a:fld>
            <a:endParaRPr lang="en-US" dirty="0"/>
          </a:p>
        </p:txBody>
      </p:sp>
    </p:spTree>
    <p:extLst>
      <p:ext uri="{BB962C8B-B14F-4D97-AF65-F5344CB8AC3E}">
        <p14:creationId xmlns:p14="http://schemas.microsoft.com/office/powerpoint/2010/main" val="29118054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378A56F-4411-440E-83AC-5CCF6E039CC3}" type="datetime1">
              <a:rPr lang="en-US" smtClean="0"/>
              <a:t>1/24/25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4198DC-2EF7-4B34-A789-AD3A4CDEBD28}" type="slidenum">
              <a:rPr lang="en-US" smtClean="0"/>
              <a:t>‹#›</a:t>
            </a:fld>
            <a:endParaRPr lang="en-US" dirty="0"/>
          </a:p>
        </p:txBody>
      </p:sp>
      <p:sp>
        <p:nvSpPr>
          <p:cNvPr id="7" name="Title 1">
            <a:extLst>
              <a:ext uri="{FF2B5EF4-FFF2-40B4-BE49-F238E27FC236}">
                <a16:creationId xmlns:a16="http://schemas.microsoft.com/office/drawing/2014/main" id="{769B70A1-EB59-43EE-B638-2A98210159C0}"/>
              </a:ext>
            </a:extLst>
          </p:cNvPr>
          <p:cNvSpPr>
            <a:spLocks noGrp="1"/>
          </p:cNvSpPr>
          <p:nvPr>
            <p:ph type="ctrTitle"/>
          </p:nvPr>
        </p:nvSpPr>
        <p:spPr>
          <a:xfrm>
            <a:off x="457200" y="2263775"/>
            <a:ext cx="7772400" cy="1470025"/>
          </a:xfrm>
          <a:solidFill>
            <a:srgbClr val="1A2E5B">
              <a:alpha val="92000"/>
            </a:srgbClr>
          </a:solidFill>
          <a:ln w="19050">
            <a:noFill/>
          </a:ln>
        </p:spPr>
        <p:txBody>
          <a:bodyPr lIns="182880" rIns="182880">
            <a:normAutofit/>
          </a:bodyPr>
          <a:lstStyle/>
          <a:p>
            <a:endParaRPr lang="en-US" sz="4000" b="1" dirty="0">
              <a:solidFill>
                <a:schemeClr val="bg1"/>
              </a:solidFill>
              <a:latin typeface="+mn-lt"/>
              <a:ea typeface="Apple Symbols" charset="0"/>
              <a:cs typeface="Apple Symbols" charset="0"/>
            </a:endParaRPr>
          </a:p>
        </p:txBody>
      </p:sp>
      <p:sp>
        <p:nvSpPr>
          <p:cNvPr id="8" name="Subtitle 1">
            <a:extLst>
              <a:ext uri="{FF2B5EF4-FFF2-40B4-BE49-F238E27FC236}">
                <a16:creationId xmlns:a16="http://schemas.microsoft.com/office/drawing/2014/main" id="{892CA4AA-53A2-4324-9C79-98CD26AAED3C}"/>
              </a:ext>
            </a:extLst>
          </p:cNvPr>
          <p:cNvSpPr>
            <a:spLocks noGrp="1"/>
          </p:cNvSpPr>
          <p:nvPr>
            <p:ph type="subTitle" idx="1"/>
          </p:nvPr>
        </p:nvSpPr>
        <p:spPr>
          <a:xfrm>
            <a:off x="457200" y="3886200"/>
            <a:ext cx="6400800" cy="1752600"/>
          </a:xfrm>
        </p:spPr>
        <p:txBody>
          <a:bodyPr/>
          <a:lstStyle/>
          <a:p>
            <a:pPr algn="l"/>
            <a:endParaRPr lang="en-US" dirty="0"/>
          </a:p>
        </p:txBody>
      </p:sp>
      <p:pic>
        <p:nvPicPr>
          <p:cNvPr id="9" name="Picture 8">
            <a:extLst>
              <a:ext uri="{FF2B5EF4-FFF2-40B4-BE49-F238E27FC236}">
                <a16:creationId xmlns:a16="http://schemas.microsoft.com/office/drawing/2014/main" id="{BE2E398A-E115-44D8-BE51-0F3C7E471943}"/>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19944" y="181337"/>
            <a:ext cx="2219734" cy="762000"/>
          </a:xfrm>
          <a:prstGeom prst="rect">
            <a:avLst/>
          </a:prstGeom>
        </p:spPr>
      </p:pic>
      <p:cxnSp>
        <p:nvCxnSpPr>
          <p:cNvPr id="10" name="Straight Connector 9">
            <a:extLst>
              <a:ext uri="{FF2B5EF4-FFF2-40B4-BE49-F238E27FC236}">
                <a16:creationId xmlns:a16="http://schemas.microsoft.com/office/drawing/2014/main" id="{2FA33AB3-F0A7-464D-B0D0-C5B79713D0CA}"/>
              </a:ext>
            </a:extLst>
          </p:cNvPr>
          <p:cNvCxnSpPr>
            <a:cxnSpLocks/>
          </p:cNvCxnSpPr>
          <p:nvPr userDrawn="1"/>
        </p:nvCxnSpPr>
        <p:spPr>
          <a:xfrm flipV="1">
            <a:off x="442056" y="3810000"/>
            <a:ext cx="3555936" cy="1"/>
          </a:xfrm>
          <a:prstGeom prst="line">
            <a:avLst/>
          </a:prstGeom>
          <a:ln>
            <a:solidFill>
              <a:srgbClr val="E35225"/>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83436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3F0AFB-2DFE-460D-9B1A-4DE64BEFD689}" type="datetime1">
              <a:rPr lang="en-US" smtClean="0"/>
              <a:t>1/24/25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2747078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4"/>
            <a:ext cx="2057400" cy="438785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4"/>
            <a:ext cx="6019800" cy="43878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F05683-B5FD-4600-9B48-72A29D6D24D7}" type="datetime1">
              <a:rPr lang="en-US" smtClean="0"/>
              <a:t>1/24/25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3066860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1A2E5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l">
              <a:defRPr b="1">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lvl1pPr>
              <a:buClr>
                <a:srgbClr val="E35225"/>
              </a:buClr>
              <a:defRPr>
                <a:solidFill>
                  <a:schemeClr val="bg1"/>
                </a:solidFill>
              </a:defRPr>
            </a:lvl1pPr>
            <a:lvl2pPr>
              <a:buClr>
                <a:srgbClr val="E35225"/>
              </a:buClr>
              <a:defRPr>
                <a:solidFill>
                  <a:schemeClr val="bg1"/>
                </a:solidFill>
              </a:defRPr>
            </a:lvl2pPr>
            <a:lvl3pPr>
              <a:buClr>
                <a:srgbClr val="E35225"/>
              </a:buClr>
              <a:defRPr>
                <a:solidFill>
                  <a:schemeClr val="bg1"/>
                </a:solidFill>
              </a:defRPr>
            </a:lvl3pPr>
            <a:lvl4pPr>
              <a:buClr>
                <a:srgbClr val="E35225"/>
              </a:buClr>
              <a:defRPr>
                <a:solidFill>
                  <a:schemeClr val="bg1"/>
                </a:solidFill>
              </a:defRPr>
            </a:lvl4pPr>
            <a:lvl5pPr>
              <a:buClr>
                <a:srgbClr val="E35225"/>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704198DC-2EF7-4B34-A789-AD3A4CDEBD28}" type="slidenum">
              <a:rPr lang="en-US" smtClean="0"/>
              <a:pPr/>
              <a:t>‹#›</a:t>
            </a:fld>
            <a:endParaRPr lang="en-US" dirty="0"/>
          </a:p>
        </p:txBody>
      </p:sp>
      <p:pic>
        <p:nvPicPr>
          <p:cNvPr id="8" name="Picture 7">
            <a:extLst>
              <a:ext uri="{FF2B5EF4-FFF2-40B4-BE49-F238E27FC236}">
                <a16:creationId xmlns:a16="http://schemas.microsoft.com/office/drawing/2014/main" id="{C4EE5701-9BE2-4E93-918C-20C0767371D9}"/>
              </a:ext>
            </a:extLst>
          </p:cNvPr>
          <p:cNvPicPr/>
          <p:nvPr userDrawn="1"/>
        </p:nvPicPr>
        <p:blipFill rotWithShape="1">
          <a:blip r:embed="rId2" cstate="print">
            <a:extLst>
              <a:ext uri="{28A0092B-C50C-407E-A947-70E740481C1C}">
                <a14:useLocalDpi xmlns:a14="http://schemas.microsoft.com/office/drawing/2010/main" val="0"/>
              </a:ext>
            </a:extLst>
          </a:blip>
          <a:srcRect b="36363"/>
          <a:stretch/>
        </p:blipFill>
        <p:spPr>
          <a:xfrm>
            <a:off x="567690" y="6363993"/>
            <a:ext cx="1565910" cy="341607"/>
          </a:xfrm>
          <a:prstGeom prst="rect">
            <a:avLst/>
          </a:prstGeom>
        </p:spPr>
      </p:pic>
    </p:spTree>
    <p:extLst>
      <p:ext uri="{BB962C8B-B14F-4D97-AF65-F5344CB8AC3E}">
        <p14:creationId xmlns:p14="http://schemas.microsoft.com/office/powerpoint/2010/main" val="2433238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DFA2F8-E478-46E0-AB62-979139F5F570}" type="datetime1">
              <a:rPr lang="en-US" smtClean="0"/>
              <a:t>1/24/25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704198DC-2EF7-4B34-A789-AD3A4CDEBD28}" type="slidenum">
              <a:rPr lang="en-US" smtClean="0"/>
              <a:pPr/>
              <a:t>‹#›</a:t>
            </a:fld>
            <a:endParaRPr lang="en-US" dirty="0"/>
          </a:p>
        </p:txBody>
      </p:sp>
    </p:spTree>
    <p:extLst>
      <p:ext uri="{BB962C8B-B14F-4D97-AF65-F5344CB8AC3E}">
        <p14:creationId xmlns:p14="http://schemas.microsoft.com/office/powerpoint/2010/main" val="111721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0E26CF-DCB6-4E50-B07D-3926A7C398EF}" type="datetime1">
              <a:rPr lang="en-US" smtClean="0"/>
              <a:t>1/24/25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3278979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lgn="l">
              <a:defRPr b="1">
                <a:latin typeface="+mj-lt"/>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63B77B-AA1E-4DB7-AD84-BF0E6491321C}" type="datetime1">
              <a:rPr lang="en-US" smtClean="0"/>
              <a:t>1/24/25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889507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B2EA02-ECAE-45D0-999C-C2E0CBFF59D0}" type="datetime1">
              <a:rPr lang="en-US" smtClean="0"/>
              <a:t>1/24/25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743679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48EDBB-682D-4A2D-813D-07C8F5FCBBDC}" type="datetime1">
              <a:rPr lang="en-US" smtClean="0"/>
              <a:t>1/24/25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3964740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FB6BE1-1114-49AD-980E-6BFE3FFBA2B5}" type="datetime1">
              <a:rPr lang="en-US" smtClean="0"/>
              <a:t>1/24/25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139385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821683-4CC6-4F73-8614-4D66DDF7EB71}" type="datetime1">
              <a:rPr lang="en-US" smtClean="0"/>
              <a:t>1/24/25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198DC-2EF7-4B34-A789-AD3A4CDEBD28}" type="slidenum">
              <a:rPr lang="en-US" smtClean="0"/>
              <a:t>‹#›</a:t>
            </a:fld>
            <a:endParaRPr lang="en-US" dirty="0"/>
          </a:p>
        </p:txBody>
      </p:sp>
    </p:spTree>
    <p:extLst>
      <p:ext uri="{BB962C8B-B14F-4D97-AF65-F5344CB8AC3E}">
        <p14:creationId xmlns:p14="http://schemas.microsoft.com/office/powerpoint/2010/main" val="2255264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A2E5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3C0189-3B24-4735-9B56-738008643C74}" type="datetime1">
              <a:rPr lang="en-US" smtClean="0"/>
              <a:t>1/24/25</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bg1"/>
                </a:solidFill>
              </a:defRPr>
            </a:lvl1pPr>
          </a:lstStyle>
          <a:p>
            <a:fld id="{704198DC-2EF7-4B34-A789-AD3A4CDEBD28}" type="slidenum">
              <a:rPr lang="en-US" smtClean="0"/>
              <a:pPr/>
              <a:t>‹#›</a:t>
            </a:fld>
            <a:endParaRPr lang="en-US" dirty="0"/>
          </a:p>
        </p:txBody>
      </p:sp>
    </p:spTree>
    <p:extLst>
      <p:ext uri="{BB962C8B-B14F-4D97-AF65-F5344CB8AC3E}">
        <p14:creationId xmlns:p14="http://schemas.microsoft.com/office/powerpoint/2010/main" val="6239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sz="3600" b="1" kern="1200">
          <a:solidFill>
            <a:schemeClr val="bg1"/>
          </a:solidFill>
          <a:latin typeface="+mj-lt"/>
          <a:ea typeface="+mj-ea"/>
          <a:cs typeface="+mj-cs"/>
        </a:defRPr>
      </a:lvl1pPr>
    </p:titleStyle>
    <p:bodyStyle>
      <a:lvl1pPr marL="342900" indent="-342900" algn="l" defTabSz="914400" rtl="0" eaLnBrk="1" latinLnBrk="0" hangingPunct="1">
        <a:spcBef>
          <a:spcPct val="20000"/>
        </a:spcBef>
        <a:buClr>
          <a:srgbClr val="E35225"/>
        </a:buClr>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Clr>
          <a:srgbClr val="E35225"/>
        </a:buClr>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Clr>
          <a:srgbClr val="E35225"/>
        </a:buClr>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Clr>
          <a:srgbClr val="E35225"/>
        </a:buClr>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Clr>
          <a:srgbClr val="E35225"/>
        </a:buClr>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static.project2025.org/2025_MandateForLeadership_CHAPTER-09.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supreme.justia.com/cases/federal/us/372/5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A2E5B"/>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92DE92DE-91F2-4ADC-8341-CD96D7C8AF16}"/>
              </a:ext>
            </a:extLst>
          </p:cNvPr>
          <p:cNvSpPr>
            <a:spLocks noGrp="1"/>
          </p:cNvSpPr>
          <p:nvPr>
            <p:ph type="ctrTitle"/>
          </p:nvPr>
        </p:nvSpPr>
        <p:spPr>
          <a:xfrm>
            <a:off x="319944" y="1885767"/>
            <a:ext cx="7772400" cy="1750914"/>
          </a:xfrm>
          <a:solidFill>
            <a:srgbClr val="1A2E5B">
              <a:alpha val="92000"/>
            </a:srgbClr>
          </a:solidFill>
          <a:ln w="19050">
            <a:noFill/>
          </a:ln>
        </p:spPr>
        <p:txBody>
          <a:bodyPr lIns="182880" rIns="182880">
            <a:normAutofit fontScale="90000"/>
          </a:bodyPr>
          <a:lstStyle/>
          <a:p>
            <a:r>
              <a:rPr lang="en-US" sz="4000" b="1" dirty="0">
                <a:solidFill>
                  <a:schemeClr val="bg1"/>
                </a:solidFill>
                <a:latin typeface="Century Schoolbook" panose="02040604050505020304" pitchFamily="18" charset="0"/>
                <a:ea typeface="Apple Symbols" charset="0"/>
                <a:cs typeface="Apple Symbols" charset="0"/>
              </a:rPr>
              <a:t>Reevaluating and Realigning United States Foreign Aid – </a:t>
            </a:r>
            <a:br>
              <a:rPr lang="en-US" sz="4000" b="1" dirty="0">
                <a:solidFill>
                  <a:schemeClr val="bg1"/>
                </a:solidFill>
                <a:latin typeface="Century Schoolbook" panose="02040604050505020304" pitchFamily="18" charset="0"/>
                <a:ea typeface="Apple Symbols" charset="0"/>
                <a:cs typeface="Apple Symbols" charset="0"/>
              </a:rPr>
            </a:br>
            <a:r>
              <a:rPr lang="en-US" sz="4000" b="1" dirty="0">
                <a:solidFill>
                  <a:schemeClr val="bg1"/>
                </a:solidFill>
                <a:latin typeface="Century Schoolbook" panose="02040604050505020304" pitchFamily="18" charset="0"/>
                <a:ea typeface="Apple Symbols" charset="0"/>
                <a:cs typeface="Apple Symbols" charset="0"/>
              </a:rPr>
              <a:t>Part II</a:t>
            </a:r>
            <a:endParaRPr lang="en-US" sz="3100" b="1" dirty="0">
              <a:solidFill>
                <a:schemeClr val="bg1"/>
              </a:solidFill>
              <a:latin typeface="Century Schoolbook" panose="02040604050505020304" pitchFamily="18" charset="0"/>
              <a:ea typeface="Apple Symbols" charset="0"/>
              <a:cs typeface="Apple Symbols" charset="0"/>
            </a:endParaRPr>
          </a:p>
        </p:txBody>
      </p:sp>
      <p:cxnSp>
        <p:nvCxnSpPr>
          <p:cNvPr id="5" name="Straight Connector 4">
            <a:extLst>
              <a:ext uri="{FF2B5EF4-FFF2-40B4-BE49-F238E27FC236}">
                <a16:creationId xmlns:a16="http://schemas.microsoft.com/office/drawing/2014/main" id="{10FC56D5-257D-4754-9E02-07C61C1D7D45}"/>
              </a:ext>
            </a:extLst>
          </p:cNvPr>
          <p:cNvCxnSpPr>
            <a:cxnSpLocks/>
          </p:cNvCxnSpPr>
          <p:nvPr/>
        </p:nvCxnSpPr>
        <p:spPr>
          <a:xfrm flipV="1">
            <a:off x="442056" y="3810000"/>
            <a:ext cx="3555936" cy="1"/>
          </a:xfrm>
          <a:prstGeom prst="line">
            <a:avLst/>
          </a:prstGeom>
          <a:ln>
            <a:solidFill>
              <a:srgbClr val="E35225"/>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3FA05F50-CFCD-09C3-8FD4-4E2BE9FFF1C0}"/>
              </a:ext>
            </a:extLst>
          </p:cNvPr>
          <p:cNvSpPr txBox="1"/>
          <p:nvPr/>
        </p:nvSpPr>
        <p:spPr>
          <a:xfrm>
            <a:off x="445199" y="4156640"/>
            <a:ext cx="8546402" cy="1862048"/>
          </a:xfrm>
          <a:prstGeom prst="rect">
            <a:avLst/>
          </a:prstGeom>
          <a:noFill/>
        </p:spPr>
        <p:txBody>
          <a:bodyPr wrap="square" rtlCol="0">
            <a:spAutoFit/>
          </a:bodyPr>
          <a:lstStyle/>
          <a:p>
            <a:r>
              <a:rPr lang="en-US" sz="2000" dirty="0">
                <a:solidFill>
                  <a:schemeClr val="bg1"/>
                </a:solidFill>
                <a:latin typeface="Century Schoolbook" panose="02040604050505020304" pitchFamily="18" charset="0"/>
              </a:rPr>
              <a:t>Robert Nichols - Pub K Group and Nichols Liu LLP</a:t>
            </a:r>
          </a:p>
          <a:p>
            <a:r>
              <a:rPr lang="en-US" sz="2000" dirty="0">
                <a:solidFill>
                  <a:schemeClr val="bg1"/>
                </a:solidFill>
                <a:latin typeface="Century Schoolbook" panose="02040604050505020304" pitchFamily="18" charset="0"/>
              </a:rPr>
              <a:t>Phil Beshara - Nichols Liu LLP </a:t>
            </a:r>
          </a:p>
          <a:p>
            <a:endParaRPr lang="en-US" sz="2700" dirty="0">
              <a:solidFill>
                <a:schemeClr val="bg1"/>
              </a:solidFill>
              <a:latin typeface="Century Schoolbook" panose="02040604050505020304" pitchFamily="18" charset="0"/>
            </a:endParaRPr>
          </a:p>
          <a:p>
            <a:endParaRPr lang="en-US" sz="2800" dirty="0">
              <a:solidFill>
                <a:schemeClr val="bg1"/>
              </a:solidFill>
              <a:latin typeface="Century Schoolbook" panose="02040604050505020304" pitchFamily="18" charset="0"/>
            </a:endParaRPr>
          </a:p>
          <a:p>
            <a:pPr algn="r"/>
            <a:r>
              <a:rPr lang="en-US" sz="2000" dirty="0">
                <a:solidFill>
                  <a:schemeClr val="bg1"/>
                </a:solidFill>
                <a:latin typeface="Century Schoolbook" panose="02040604050505020304" pitchFamily="18" charset="0"/>
              </a:rPr>
              <a:t>January 24, 2025</a:t>
            </a:r>
          </a:p>
        </p:txBody>
      </p:sp>
      <p:pic>
        <p:nvPicPr>
          <p:cNvPr id="6" name="Picture 5">
            <a:extLst>
              <a:ext uri="{FF2B5EF4-FFF2-40B4-BE49-F238E27FC236}">
                <a16:creationId xmlns:a16="http://schemas.microsoft.com/office/drawing/2014/main" id="{1AED8A2D-E806-6E34-13FE-BBF6BA0E7B0B}"/>
              </a:ext>
            </a:extLst>
          </p:cNvPr>
          <p:cNvPicPr>
            <a:picLocks noChangeAspect="1"/>
          </p:cNvPicPr>
          <p:nvPr/>
        </p:nvPicPr>
        <p:blipFill>
          <a:blip r:embed="rId3"/>
          <a:stretch>
            <a:fillRect/>
          </a:stretch>
        </p:blipFill>
        <p:spPr>
          <a:xfrm>
            <a:off x="319944" y="304800"/>
            <a:ext cx="3449207" cy="661875"/>
          </a:xfrm>
          <a:prstGeom prst="rect">
            <a:avLst/>
          </a:prstGeom>
        </p:spPr>
      </p:pic>
    </p:spTree>
    <p:extLst>
      <p:ext uri="{BB962C8B-B14F-4D97-AF65-F5344CB8AC3E}">
        <p14:creationId xmlns:p14="http://schemas.microsoft.com/office/powerpoint/2010/main" val="78212961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381C342-5772-E726-C08B-55A28EAE3BAE}"/>
            </a:ext>
          </a:extLst>
        </p:cNvPr>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4A586F7D-5DB8-9563-4AAE-2E5B87BA35B3}"/>
              </a:ext>
            </a:extLst>
          </p:cNvPr>
          <p:cNvSpPr>
            <a:spLocks noGrp="1"/>
          </p:cNvSpPr>
          <p:nvPr>
            <p:ph type="sldNum" sz="quarter" idx="12"/>
          </p:nvPr>
        </p:nvSpPr>
        <p:spPr/>
        <p:txBody>
          <a:bodyPr/>
          <a:lstStyle/>
          <a:p>
            <a:fld id="{43EE9275-676D-E242-BD06-6EBEA47D69AD}" type="slidenum">
              <a:rPr lang="en-US" altLang="en-US"/>
              <a:pPr/>
              <a:t>10</a:t>
            </a:fld>
            <a:endParaRPr lang="en-US" altLang="en-US" dirty="0"/>
          </a:p>
        </p:txBody>
      </p:sp>
      <p:sp>
        <p:nvSpPr>
          <p:cNvPr id="99330" name="Rectangle 2">
            <a:extLst>
              <a:ext uri="{FF2B5EF4-FFF2-40B4-BE49-F238E27FC236}">
                <a16:creationId xmlns:a16="http://schemas.microsoft.com/office/drawing/2014/main" id="{5C5DCB6A-C1F7-5700-4F11-3CAB600FCAB5}"/>
              </a:ext>
            </a:extLst>
          </p:cNvPr>
          <p:cNvSpPr>
            <a:spLocks noGrp="1" noChangeArrowheads="1"/>
          </p:cNvSpPr>
          <p:nvPr>
            <p:ph type="title"/>
          </p:nvPr>
        </p:nvSpPr>
        <p:spPr/>
        <p:txBody>
          <a:bodyPr>
            <a:normAutofit/>
          </a:bodyPr>
          <a:lstStyle/>
          <a:p>
            <a:r>
              <a:rPr lang="en-US" sz="3200" dirty="0">
                <a:latin typeface="Century Schoolbook" panose="02040604050505020304" pitchFamily="18" charset="0"/>
              </a:rPr>
              <a:t>Program Review Process</a:t>
            </a:r>
            <a:endParaRPr lang="en-US" altLang="en-US" sz="3200" dirty="0">
              <a:latin typeface="Century Schoolbook" panose="02040604050505020304" pitchFamily="18" charset="0"/>
            </a:endParaRPr>
          </a:p>
        </p:txBody>
      </p:sp>
      <p:sp>
        <p:nvSpPr>
          <p:cNvPr id="99331" name="Rectangle 3">
            <a:extLst>
              <a:ext uri="{FF2B5EF4-FFF2-40B4-BE49-F238E27FC236}">
                <a16:creationId xmlns:a16="http://schemas.microsoft.com/office/drawing/2014/main" id="{26FD1406-02F6-C00D-BB95-0A1B4B7666E3}"/>
              </a:ext>
            </a:extLst>
          </p:cNvPr>
          <p:cNvSpPr>
            <a:spLocks noGrp="1" noChangeArrowheads="1"/>
          </p:cNvSpPr>
          <p:nvPr>
            <p:ph type="body" idx="1"/>
          </p:nvPr>
        </p:nvSpPr>
        <p:spPr>
          <a:xfrm>
            <a:off x="457200" y="1624013"/>
            <a:ext cx="8229600" cy="4525963"/>
          </a:xfrm>
        </p:spPr>
        <p:txBody>
          <a:bodyPr>
            <a:normAutofit fontScale="85000" lnSpcReduction="10000"/>
          </a:bodyPr>
          <a:lstStyle/>
          <a:p>
            <a:pPr marL="0" marR="0"/>
            <a:r>
              <a:rPr lang="en-US" sz="2400" dirty="0">
                <a:latin typeface="Century Schoolbook" panose="02040604050505020304" pitchFamily="18" charset="0"/>
                <a:cs typeface="Times New Roman" panose="02020603050405020304" pitchFamily="18" charset="0"/>
              </a:rPr>
              <a:t>Requires mission to produce to F for review a list of all active, pending, or proposed grants, subcontracts, contracts, or subcontracts, and provide a clear and concise statement explaining if and how the current or proposed use of obligated funds advances President Trump’s policy.  </a:t>
            </a:r>
          </a:p>
          <a:p>
            <a:pPr marL="0" marR="0"/>
            <a:r>
              <a:rPr lang="en-US" sz="2400" dirty="0">
                <a:latin typeface="Century Schoolbook" panose="02040604050505020304" pitchFamily="18" charset="0"/>
                <a:cs typeface="Times New Roman" panose="02020603050405020304" pitchFamily="18" charset="0"/>
              </a:rPr>
              <a:t>Describes creating:</a:t>
            </a:r>
          </a:p>
          <a:p>
            <a:pPr lvl="1" indent="-342900">
              <a:buFont typeface="Symbol" pitchFamily="2" charset="2"/>
              <a:buChar char=""/>
            </a:pPr>
            <a:r>
              <a:rPr lang="en-US" sz="2000" dirty="0">
                <a:latin typeface="Century Schoolbook" panose="02040604050505020304" pitchFamily="18" charset="0"/>
                <a:cs typeface="Times New Roman" panose="02020603050405020304" pitchFamily="18" charset="0"/>
              </a:rPr>
              <a:t>a process for collecting information from missions to enable determinations of “whether the foreign assistance policies and interests supported by appropriations are not duplicated, are effective, and are consistent with President Trump’s foreign policy,” and</a:t>
            </a:r>
          </a:p>
          <a:p>
            <a:pPr lvl="1" indent="-342900">
              <a:buFont typeface="Symbol" pitchFamily="2" charset="2"/>
              <a:buChar char=""/>
            </a:pPr>
            <a:r>
              <a:rPr lang="en-US" sz="2000" dirty="0">
                <a:latin typeface="Century Schoolbook" panose="02040604050505020304" pitchFamily="18" charset="0"/>
                <a:cs typeface="Times New Roman" panose="02020603050405020304" pitchFamily="18" charset="0"/>
              </a:rPr>
              <a:t>a process for State’s Director of the Office of Foreign Assistance (F) and the Office of Budget and Planning (BP) to work with the Office of Management and Budget (OMB) in making those determination, and</a:t>
            </a:r>
          </a:p>
          <a:p>
            <a:pPr lvl="1" indent="-342900">
              <a:buFont typeface="Symbol" pitchFamily="2" charset="2"/>
              <a:buChar char=""/>
            </a:pPr>
            <a:r>
              <a:rPr lang="en-US" sz="2000" dirty="0">
                <a:latin typeface="Century Schoolbook" panose="02040604050505020304" pitchFamily="18" charset="0"/>
                <a:cs typeface="Times New Roman" panose="02020603050405020304" pitchFamily="18" charset="0"/>
              </a:rPr>
              <a:t>review standards for making those determinations. </a:t>
            </a:r>
            <a:endParaRPr lang="en-US" sz="2400" dirty="0">
              <a:latin typeface="Century Schoolbook" panose="02040604050505020304" pitchFamily="18" charset="0"/>
              <a:cs typeface="Times New Roman" panose="02020603050405020304" pitchFamily="18" charset="0"/>
            </a:endParaRPr>
          </a:p>
          <a:p>
            <a:pPr marL="0" marR="0"/>
            <a:r>
              <a:rPr lang="en-US" sz="2400" dirty="0">
                <a:latin typeface="Century Schoolbook" panose="02040604050505020304" pitchFamily="18" charset="0"/>
                <a:cs typeface="Times New Roman" panose="02020603050405020304" pitchFamily="18" charset="0"/>
              </a:rPr>
              <a:t>The review is to be completed within 85 days and reported out to the President.</a:t>
            </a:r>
          </a:p>
          <a:p>
            <a:pPr lvl="1" algn="just">
              <a:spcBef>
                <a:spcPts val="600"/>
              </a:spcBef>
            </a:pPr>
            <a:endParaRPr lang="en-US" sz="2400" dirty="0">
              <a:latin typeface="Century Schoolbook" panose="02040604050505020304" pitchFamily="18" charset="0"/>
              <a:cs typeface="Times New Roman" panose="02020603050405020304" pitchFamily="18" charset="0"/>
            </a:endParaRPr>
          </a:p>
          <a:p>
            <a:pPr marL="0" marR="0" indent="0" algn="just">
              <a:spcBef>
                <a:spcPts val="600"/>
              </a:spcBef>
              <a:buNone/>
            </a:pPr>
            <a:endParaRPr lang="en-US" sz="2400" dirty="0">
              <a:latin typeface="Century Schoolbook" panose="02040604050505020304" pitchFamily="18" charset="0"/>
              <a:cs typeface="Times New Roman" panose="02020603050405020304" pitchFamily="18" charset="0"/>
            </a:endParaRPr>
          </a:p>
          <a:p>
            <a:pPr algn="ctr"/>
            <a:endParaRPr lang="en-US" altLang="en-US" sz="2400" dirty="0">
              <a:latin typeface="Century Schoolbook" panose="02040604050505020304" pitchFamily="18" charset="0"/>
              <a:cs typeface="Times New Roman" panose="02020603050405020304" pitchFamily="18" charset="0"/>
            </a:endParaRPr>
          </a:p>
          <a:p>
            <a:pPr algn="ctr"/>
            <a:endParaRPr lang="en-US" altLang="en-US" dirty="0">
              <a:latin typeface="+mj-lt"/>
            </a:endParaRPr>
          </a:p>
        </p:txBody>
      </p:sp>
      <p:cxnSp>
        <p:nvCxnSpPr>
          <p:cNvPr id="2" name="Straight Connector 1">
            <a:extLst>
              <a:ext uri="{FF2B5EF4-FFF2-40B4-BE49-F238E27FC236}">
                <a16:creationId xmlns:a16="http://schemas.microsoft.com/office/drawing/2014/main" id="{70DADCF3-F5AD-C5BE-CCE6-459455C61EF1}"/>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3782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37080CE-597D-AAF5-FED9-F42CDA5D350A}"/>
            </a:ext>
          </a:extLst>
        </p:cNvPr>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A2CE865F-EE1E-C391-9087-737E169FC598}"/>
              </a:ext>
            </a:extLst>
          </p:cNvPr>
          <p:cNvSpPr>
            <a:spLocks noGrp="1"/>
          </p:cNvSpPr>
          <p:nvPr>
            <p:ph type="sldNum" sz="quarter" idx="12"/>
          </p:nvPr>
        </p:nvSpPr>
        <p:spPr/>
        <p:txBody>
          <a:bodyPr/>
          <a:lstStyle/>
          <a:p>
            <a:fld id="{43EE9275-676D-E242-BD06-6EBEA47D69AD}" type="slidenum">
              <a:rPr lang="en-US" altLang="en-US"/>
              <a:pPr/>
              <a:t>11</a:t>
            </a:fld>
            <a:endParaRPr lang="en-US" altLang="en-US" dirty="0"/>
          </a:p>
        </p:txBody>
      </p:sp>
      <p:sp>
        <p:nvSpPr>
          <p:cNvPr id="99330" name="Rectangle 2">
            <a:extLst>
              <a:ext uri="{FF2B5EF4-FFF2-40B4-BE49-F238E27FC236}">
                <a16:creationId xmlns:a16="http://schemas.microsoft.com/office/drawing/2014/main" id="{40E1E015-A4E6-6E20-661A-58E4F56AE527}"/>
              </a:ext>
            </a:extLst>
          </p:cNvPr>
          <p:cNvSpPr>
            <a:spLocks noGrp="1" noChangeArrowheads="1"/>
          </p:cNvSpPr>
          <p:nvPr>
            <p:ph type="title"/>
          </p:nvPr>
        </p:nvSpPr>
        <p:spPr/>
        <p:txBody>
          <a:bodyPr>
            <a:normAutofit/>
          </a:bodyPr>
          <a:lstStyle/>
          <a:p>
            <a:r>
              <a:rPr lang="en-US" sz="3200" dirty="0">
                <a:latin typeface="Century Schoolbook" panose="02040604050505020304" pitchFamily="18" charset="0"/>
              </a:rPr>
              <a:t>Program Review Criteria?</a:t>
            </a:r>
            <a:endParaRPr lang="en-US" altLang="en-US" sz="3200" dirty="0">
              <a:latin typeface="Century Schoolbook" panose="02040604050505020304" pitchFamily="18" charset="0"/>
            </a:endParaRPr>
          </a:p>
        </p:txBody>
      </p:sp>
      <p:sp>
        <p:nvSpPr>
          <p:cNvPr id="99331" name="Rectangle 3">
            <a:extLst>
              <a:ext uri="{FF2B5EF4-FFF2-40B4-BE49-F238E27FC236}">
                <a16:creationId xmlns:a16="http://schemas.microsoft.com/office/drawing/2014/main" id="{FA6391F3-1369-C0A8-0A94-90AA743D9428}"/>
              </a:ext>
            </a:extLst>
          </p:cNvPr>
          <p:cNvSpPr>
            <a:spLocks noGrp="1" noChangeArrowheads="1"/>
          </p:cNvSpPr>
          <p:nvPr>
            <p:ph type="body" idx="1"/>
          </p:nvPr>
        </p:nvSpPr>
        <p:spPr>
          <a:xfrm>
            <a:off x="457200" y="1624013"/>
            <a:ext cx="8229600" cy="4525963"/>
          </a:xfrm>
        </p:spPr>
        <p:txBody>
          <a:bodyPr>
            <a:normAutofit fontScale="70000" lnSpcReduction="20000"/>
          </a:bodyPr>
          <a:lstStyle/>
          <a:p>
            <a:pPr>
              <a:buSzPts val="1000"/>
              <a:buFont typeface="Symbol" pitchFamily="2" charset="2"/>
              <a:buChar char=""/>
              <a:tabLst>
                <a:tab pos="457200" algn="l"/>
              </a:tabLst>
            </a:pPr>
            <a:r>
              <a:rPr lang="en-US" sz="2300" dirty="0">
                <a:latin typeface="Century Schoolbook" panose="02040604050505020304" pitchFamily="18" charset="0"/>
                <a:cs typeface="Times New Roman" panose="02020603050405020304" pitchFamily="18" charset="0"/>
                <a:hlinkClick r:id="rId2" tooltip="https://static.project2025.org/2025_MandateForLeadership_CHAPTER-09.pdf">
                  <a:extLst>
                    <a:ext uri="{A12FA001-AC4F-418D-AE19-62706E023703}">
                      <ahyp:hlinkClr xmlns:ahyp="http://schemas.microsoft.com/office/drawing/2018/hyperlinkcolor" val="tx"/>
                    </a:ext>
                  </a:extLst>
                </a:hlinkClick>
              </a:rPr>
              <a:t>Not yet set – industry has opportunity to advocate</a:t>
            </a:r>
          </a:p>
          <a:p>
            <a:pPr marL="0"/>
            <a:r>
              <a:rPr lang="en-US" sz="2300" dirty="0">
                <a:latin typeface="Century Schoolbook" panose="02040604050505020304" pitchFamily="18" charset="0"/>
                <a:cs typeface="Times New Roman" panose="02020603050405020304" pitchFamily="18" charset="0"/>
              </a:rPr>
              <a:t> Alignment with Foreign Policy</a:t>
            </a:r>
          </a:p>
          <a:p>
            <a:pPr lvl="1">
              <a:buFont typeface="Courier New" panose="02070309020205020404" pitchFamily="49" charset="0"/>
              <a:buChar char="o"/>
            </a:pPr>
            <a:r>
              <a:rPr lang="en-US" sz="2300" dirty="0">
                <a:latin typeface="Century Schoolbook" panose="02040604050505020304" pitchFamily="18" charset="0"/>
                <a:cs typeface="Times New Roman" panose="02020603050405020304" pitchFamily="18" charset="0"/>
              </a:rPr>
              <a:t>USAID is a tool of foreign policy/national security:  funding and program proposals are reviewed by the Directorate of Foreign Assistance at State </a:t>
            </a:r>
          </a:p>
          <a:p>
            <a:pPr lvl="1">
              <a:buFont typeface="Courier New" panose="02070309020205020404" pitchFamily="49" charset="0"/>
              <a:buChar char="o"/>
            </a:pPr>
            <a:r>
              <a:rPr lang="en-US" sz="2300" dirty="0">
                <a:latin typeface="Century Schoolbook" panose="02040604050505020304" pitchFamily="18" charset="0"/>
                <a:cs typeface="Times New Roman" panose="02020603050405020304" pitchFamily="18" charset="0"/>
              </a:rPr>
              <a:t>Rubio’s 3 questions tied closely to foreign policy objectives:  Does it make us safer, stronger, and more prosperous?</a:t>
            </a:r>
          </a:p>
          <a:p>
            <a:pPr marL="342900" marR="0" lvl="0" indent="-342900">
              <a:buSzPts val="1000"/>
              <a:buFont typeface="Symbol" pitchFamily="2" charset="2"/>
              <a:buChar char=""/>
              <a:tabLst>
                <a:tab pos="457200" algn="l"/>
              </a:tabLst>
            </a:pPr>
            <a:r>
              <a:rPr lang="en-US" sz="2300" dirty="0">
                <a:latin typeface="Century Schoolbook" panose="02040604050505020304" pitchFamily="18" charset="0"/>
                <a:cs typeface="Times New Roman" panose="02020603050405020304" pitchFamily="18" charset="0"/>
              </a:rPr>
              <a:t>Efficiency</a:t>
            </a:r>
          </a:p>
          <a:p>
            <a:pPr lvl="1" indent="-342900">
              <a:buSzPts val="1000"/>
              <a:buFont typeface="Courier New" panose="02070309020205020404" pitchFamily="49" charset="0"/>
              <a:buChar char="o"/>
              <a:tabLst>
                <a:tab pos="457200" algn="l"/>
              </a:tabLst>
            </a:pPr>
            <a:r>
              <a:rPr lang="en-US" sz="2300" dirty="0">
                <a:latin typeface="Century Schoolbook" panose="02040604050505020304" pitchFamily="18" charset="0"/>
                <a:cs typeface="Times New Roman" panose="02020603050405020304" pitchFamily="18" charset="0"/>
              </a:rPr>
              <a:t>Not clear at this point</a:t>
            </a:r>
          </a:p>
          <a:p>
            <a:pPr lvl="1" indent="-342900">
              <a:buSzPts val="1000"/>
              <a:buFont typeface="Courier New" panose="02070309020205020404" pitchFamily="49" charset="0"/>
              <a:buChar char="o"/>
              <a:tabLst>
                <a:tab pos="457200" algn="l"/>
              </a:tabLst>
            </a:pPr>
            <a:r>
              <a:rPr lang="en-US" sz="2300" dirty="0">
                <a:latin typeface="Century Schoolbook" panose="02040604050505020304" pitchFamily="18" charset="0"/>
                <a:cs typeface="Times New Roman" panose="02020603050405020304" pitchFamily="18" charset="0"/>
              </a:rPr>
              <a:t>Innovation will be prioritized</a:t>
            </a:r>
          </a:p>
          <a:p>
            <a:pPr lvl="1" indent="-342900">
              <a:buSzPts val="1000"/>
              <a:buFont typeface="Courier New" panose="02070309020205020404" pitchFamily="49" charset="0"/>
              <a:buChar char="o"/>
              <a:tabLst>
                <a:tab pos="457200" algn="l"/>
              </a:tabLst>
            </a:pPr>
            <a:r>
              <a:rPr lang="en-US" sz="2300" dirty="0">
                <a:latin typeface="Century Schoolbook" panose="02040604050505020304" pitchFamily="18" charset="0"/>
                <a:cs typeface="Times New Roman" panose="02020603050405020304" pitchFamily="18" charset="0"/>
              </a:rPr>
              <a:t>Localization may be a consideration as its seen as a more efficient use of development dollars</a:t>
            </a:r>
          </a:p>
          <a:p>
            <a:pPr lvl="1" indent="-342900">
              <a:buSzPts val="1000"/>
              <a:buFont typeface="Courier New" panose="02070309020205020404" pitchFamily="49" charset="0"/>
              <a:buChar char="o"/>
              <a:tabLst>
                <a:tab pos="457200" algn="l"/>
              </a:tabLst>
            </a:pPr>
            <a:r>
              <a:rPr lang="en-US" sz="2300" dirty="0">
                <a:latin typeface="Century Schoolbook" panose="02040604050505020304" pitchFamily="18" charset="0"/>
                <a:cs typeface="Times New Roman" panose="02020603050405020304" pitchFamily="18" charset="0"/>
              </a:rPr>
              <a:t>Faith-based organizations with presence in-country are also being prioritized</a:t>
            </a:r>
          </a:p>
          <a:p>
            <a:pPr lvl="1" indent="-342900">
              <a:buSzPts val="1000"/>
              <a:buFont typeface="Courier New" panose="02070309020205020404" pitchFamily="49" charset="0"/>
              <a:buChar char="o"/>
              <a:tabLst>
                <a:tab pos="457200" algn="l"/>
              </a:tabLst>
            </a:pPr>
            <a:r>
              <a:rPr lang="en-US" sz="2300" dirty="0">
                <a:latin typeface="Century Schoolbook" panose="02040604050505020304" pitchFamily="18" charset="0"/>
                <a:cs typeface="Times New Roman" panose="02020603050405020304" pitchFamily="18" charset="0"/>
              </a:rPr>
              <a:t>Private sector engagement will also be a theme</a:t>
            </a:r>
          </a:p>
          <a:p>
            <a:pPr lvl="1" indent="-342900">
              <a:buSzPts val="1000"/>
              <a:buFont typeface="Courier New" panose="02070309020205020404" pitchFamily="49" charset="0"/>
              <a:buChar char="o"/>
              <a:tabLst>
                <a:tab pos="457200" algn="l"/>
              </a:tabLst>
            </a:pPr>
            <a:r>
              <a:rPr lang="en-US" sz="2300" dirty="0">
                <a:latin typeface="Century Schoolbook" panose="02040604050505020304" pitchFamily="18" charset="0"/>
                <a:cs typeface="Times New Roman" panose="02020603050405020304" pitchFamily="18" charset="0"/>
              </a:rPr>
              <a:t>A more accountable relationship with PIOs</a:t>
            </a:r>
          </a:p>
          <a:p>
            <a:pPr lvl="1" indent="-342900">
              <a:buSzPts val="1000"/>
              <a:buFont typeface="Courier New" panose="02070309020205020404" pitchFamily="49" charset="0"/>
              <a:buChar char="o"/>
              <a:tabLst>
                <a:tab pos="457200" algn="l"/>
              </a:tabLst>
            </a:pPr>
            <a:r>
              <a:rPr lang="en-US" sz="2300" dirty="0">
                <a:latin typeface="Century Schoolbook" panose="02040604050505020304" pitchFamily="18" charset="0"/>
                <a:cs typeface="Times New Roman" panose="02020603050405020304" pitchFamily="18" charset="0"/>
              </a:rPr>
              <a:t>The “aid industrial complex” is a target of reform given its high overhead and the intent to diversify the partner base.</a:t>
            </a:r>
          </a:p>
          <a:p>
            <a:pPr lvl="1" algn="just">
              <a:spcBef>
                <a:spcPts val="600"/>
              </a:spcBef>
              <a:buFont typeface="Arial" panose="020B0604020202020204" pitchFamily="34" charset="0"/>
              <a:buChar char="•"/>
            </a:pPr>
            <a:endParaRPr lang="en-US" sz="2300" dirty="0">
              <a:latin typeface="Century Schoolbook" panose="02040604050505020304" pitchFamily="18" charset="0"/>
              <a:cs typeface="Times New Roman" panose="02020603050405020304" pitchFamily="18" charset="0"/>
            </a:endParaRPr>
          </a:p>
          <a:p>
            <a:pPr marL="0" marR="0" indent="0" algn="just">
              <a:spcBef>
                <a:spcPts val="600"/>
              </a:spcBef>
              <a:buNone/>
            </a:pPr>
            <a:endParaRPr lang="en-US" sz="2800" dirty="0">
              <a:latin typeface="+mj-lt"/>
            </a:endParaRPr>
          </a:p>
          <a:p>
            <a:pPr algn="ctr"/>
            <a:endParaRPr lang="en-US" altLang="en-US" sz="1800" dirty="0">
              <a:latin typeface="+mj-lt"/>
            </a:endParaRPr>
          </a:p>
          <a:p>
            <a:pPr algn="ctr"/>
            <a:endParaRPr lang="en-US" altLang="en-US" dirty="0">
              <a:latin typeface="+mj-lt"/>
            </a:endParaRPr>
          </a:p>
        </p:txBody>
      </p:sp>
      <p:cxnSp>
        <p:nvCxnSpPr>
          <p:cNvPr id="2" name="Straight Connector 1">
            <a:extLst>
              <a:ext uri="{FF2B5EF4-FFF2-40B4-BE49-F238E27FC236}">
                <a16:creationId xmlns:a16="http://schemas.microsoft.com/office/drawing/2014/main" id="{E4B35E0A-A007-A0A6-4EDD-CAB98EE49C7E}"/>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760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761A497-BF17-83E3-A0C3-90CC15152FF1}"/>
            </a:ext>
          </a:extLst>
        </p:cNvPr>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CB3DE986-64AB-E188-A677-3C7CD5E72F52}"/>
              </a:ext>
            </a:extLst>
          </p:cNvPr>
          <p:cNvSpPr>
            <a:spLocks noGrp="1"/>
          </p:cNvSpPr>
          <p:nvPr>
            <p:ph type="sldNum" sz="quarter" idx="12"/>
          </p:nvPr>
        </p:nvSpPr>
        <p:spPr/>
        <p:txBody>
          <a:bodyPr/>
          <a:lstStyle/>
          <a:p>
            <a:fld id="{43EE9275-676D-E242-BD06-6EBEA47D69AD}" type="slidenum">
              <a:rPr lang="en-US" altLang="en-US"/>
              <a:pPr/>
              <a:t>12</a:t>
            </a:fld>
            <a:endParaRPr lang="en-US" altLang="en-US" dirty="0"/>
          </a:p>
        </p:txBody>
      </p:sp>
      <p:sp>
        <p:nvSpPr>
          <p:cNvPr id="99330" name="Rectangle 2">
            <a:extLst>
              <a:ext uri="{FF2B5EF4-FFF2-40B4-BE49-F238E27FC236}">
                <a16:creationId xmlns:a16="http://schemas.microsoft.com/office/drawing/2014/main" id="{64D92982-BB5D-EC46-C09B-5D8CA7827CB1}"/>
              </a:ext>
            </a:extLst>
          </p:cNvPr>
          <p:cNvSpPr>
            <a:spLocks noGrp="1" noChangeArrowheads="1"/>
          </p:cNvSpPr>
          <p:nvPr>
            <p:ph type="title"/>
          </p:nvPr>
        </p:nvSpPr>
        <p:spPr/>
        <p:txBody>
          <a:bodyPr>
            <a:normAutofit/>
          </a:bodyPr>
          <a:lstStyle/>
          <a:p>
            <a:r>
              <a:rPr lang="en-US" sz="3200" dirty="0">
                <a:latin typeface="Century Schoolbook" panose="02040604050505020304" pitchFamily="18" charset="0"/>
              </a:rPr>
              <a:t>Programs Likely at Risk </a:t>
            </a:r>
            <a:endParaRPr lang="en-US" altLang="en-US" sz="3200" dirty="0">
              <a:latin typeface="Century Schoolbook" panose="02040604050505020304" pitchFamily="18" charset="0"/>
            </a:endParaRPr>
          </a:p>
        </p:txBody>
      </p:sp>
      <p:sp>
        <p:nvSpPr>
          <p:cNvPr id="99331" name="Rectangle 3">
            <a:extLst>
              <a:ext uri="{FF2B5EF4-FFF2-40B4-BE49-F238E27FC236}">
                <a16:creationId xmlns:a16="http://schemas.microsoft.com/office/drawing/2014/main" id="{B15407A2-CDE5-8940-4171-E4EC74109A70}"/>
              </a:ext>
            </a:extLst>
          </p:cNvPr>
          <p:cNvSpPr>
            <a:spLocks noGrp="1" noChangeArrowheads="1"/>
          </p:cNvSpPr>
          <p:nvPr>
            <p:ph type="body" idx="1"/>
          </p:nvPr>
        </p:nvSpPr>
        <p:spPr>
          <a:xfrm>
            <a:off x="457200" y="1624013"/>
            <a:ext cx="8229600" cy="4525963"/>
          </a:xfrm>
        </p:spPr>
        <p:txBody>
          <a:bodyPr>
            <a:normAutofit fontScale="85000" lnSpcReduction="10000"/>
          </a:bodyPr>
          <a:lstStyle/>
          <a:p>
            <a:pPr marL="342900" marR="0" lvl="0" indent="-342900">
              <a:buSzPts val="1000"/>
              <a:buFont typeface="Symbol" pitchFamily="2" charset="2"/>
              <a:buChar char=""/>
              <a:tabLst>
                <a:tab pos="457200" algn="l"/>
              </a:tabLst>
            </a:pPr>
            <a:r>
              <a:rPr lang="en-US" sz="1800" dirty="0">
                <a:effectLst/>
                <a:latin typeface="Century Schoolbook" panose="02040604050505020304" pitchFamily="18" charset="0"/>
                <a:ea typeface="Times New Roman" panose="02020603050405020304" pitchFamily="18" charset="0"/>
              </a:rPr>
              <a:t>Likely Targets</a:t>
            </a:r>
          </a:p>
          <a:p>
            <a:pPr marL="742950" marR="0" lvl="1" indent="-285750">
              <a:buSzPts val="1000"/>
              <a:buFont typeface="Courier New" panose="02070309020205020404" pitchFamily="49" charset="0"/>
              <a:buChar char="o"/>
              <a:tabLst>
                <a:tab pos="914400" algn="l"/>
              </a:tabLst>
            </a:pPr>
            <a:r>
              <a:rPr lang="en-US" sz="1800" dirty="0">
                <a:effectLst/>
                <a:latin typeface="Century Schoolbook" panose="02040604050505020304" pitchFamily="18" charset="0"/>
                <a:ea typeface="Times New Roman" panose="02020603050405020304" pitchFamily="18" charset="0"/>
                <a:cs typeface="Times New Roman" panose="02020603050405020304" pitchFamily="18" charset="0"/>
              </a:rPr>
              <a:t>Climate activities </a:t>
            </a:r>
          </a:p>
          <a:p>
            <a:pPr marL="742950" marR="0" lvl="1" indent="-285750">
              <a:buSzPts val="1000"/>
              <a:buFont typeface="Courier New" panose="02070309020205020404" pitchFamily="49" charset="0"/>
              <a:buChar char="o"/>
              <a:tabLst>
                <a:tab pos="914400" algn="l"/>
              </a:tabLst>
            </a:pPr>
            <a:r>
              <a:rPr lang="en-US" sz="1800" dirty="0">
                <a:effectLst/>
                <a:latin typeface="Century Schoolbook" panose="02040604050505020304" pitchFamily="18" charset="0"/>
                <a:ea typeface="Times New Roman" panose="02020603050405020304" pitchFamily="18" charset="0"/>
                <a:cs typeface="Times New Roman" panose="02020603050405020304" pitchFamily="18" charset="0"/>
              </a:rPr>
              <a:t>Women empowerment programs </a:t>
            </a:r>
          </a:p>
          <a:p>
            <a:pPr marL="742950" marR="0" lvl="1" indent="-285750">
              <a:buSzPts val="1000"/>
              <a:buFont typeface="Courier New" panose="02070309020205020404" pitchFamily="49" charset="0"/>
              <a:buChar char="o"/>
              <a:tabLst>
                <a:tab pos="914400" algn="l"/>
              </a:tabLst>
            </a:pPr>
            <a:r>
              <a:rPr lang="en-US" sz="1800" dirty="0">
                <a:effectLst/>
                <a:latin typeface="Century Schoolbook" panose="02040604050505020304" pitchFamily="18" charset="0"/>
                <a:ea typeface="Times New Roman" panose="02020603050405020304" pitchFamily="18" charset="0"/>
                <a:cs typeface="Times New Roman" panose="02020603050405020304" pitchFamily="18" charset="0"/>
              </a:rPr>
              <a:t>Gender programs</a:t>
            </a:r>
          </a:p>
          <a:p>
            <a:pPr lvl="1">
              <a:buSzPts val="1000"/>
              <a:buFont typeface="Courier New" panose="02070309020205020404" pitchFamily="49" charset="0"/>
              <a:buChar char="o"/>
              <a:tabLst>
                <a:tab pos="914400" algn="l"/>
              </a:tabLst>
            </a:pPr>
            <a:r>
              <a:rPr lang="en-US" sz="1800" dirty="0">
                <a:latin typeface="Century Schoolbook" panose="02040604050505020304" pitchFamily="18" charset="0"/>
              </a:rPr>
              <a:t>Countries with limited strategic value (no strategic minerals, petroleum, ISIS presence, etc.), yet many programs are driven by strong lobbying by diaspora groups (Armenia, Bangladesh, etc.)</a:t>
            </a:r>
          </a:p>
          <a:p>
            <a:pPr marL="0"/>
            <a:r>
              <a:rPr lang="en-US" sz="1800" dirty="0">
                <a:latin typeface="Century Schoolbook" panose="02040604050505020304" pitchFamily="18" charset="0"/>
              </a:rPr>
              <a:t>Humanitarian Assistance</a:t>
            </a:r>
          </a:p>
          <a:p>
            <a:pPr lvl="1">
              <a:buFont typeface="Courier New" panose="02070309020205020404" pitchFamily="49" charset="0"/>
              <a:buChar char="o"/>
            </a:pPr>
            <a:r>
              <a:rPr lang="en-US" sz="1800" dirty="0">
                <a:latin typeface="Century Schoolbook" panose="02040604050505020304" pitchFamily="18" charset="0"/>
              </a:rPr>
              <a:t>Not part of this EO review – at this point</a:t>
            </a:r>
          </a:p>
          <a:p>
            <a:pPr lvl="1">
              <a:buFont typeface="Courier New" panose="02070309020205020404" pitchFamily="49" charset="0"/>
              <a:buChar char="o"/>
            </a:pPr>
            <a:r>
              <a:rPr lang="en-US" sz="1800" dirty="0">
                <a:latin typeface="Century Schoolbook" panose="02040604050505020304" pitchFamily="18" charset="0"/>
              </a:rPr>
              <a:t>Project 2025 has its sights on long-term funding of humanitarian disasters and UN-funding that have grown over the years</a:t>
            </a:r>
            <a:endParaRPr lang="en-US" sz="1800" dirty="0">
              <a:latin typeface="Century Schoolbook" panose="02040604050505020304" pitchFamily="18" charset="0"/>
              <a:ea typeface="Times New Roman" panose="02020603050405020304" pitchFamily="18" charset="0"/>
              <a:cs typeface="Times New Roman" panose="02020603050405020304" pitchFamily="18" charset="0"/>
            </a:endParaRPr>
          </a:p>
          <a:p>
            <a:pPr marL="0" marR="0" algn="l">
              <a:buFont typeface="Arial" panose="020B0604020202020204" pitchFamily="34" charset="0"/>
              <a:buChar char="•"/>
            </a:pPr>
            <a:r>
              <a:rPr lang="en-US" sz="1800" dirty="0">
                <a:latin typeface="Century Schoolbook" panose="02040604050505020304" pitchFamily="18" charset="0"/>
              </a:rPr>
              <a:t>Localization </a:t>
            </a:r>
          </a:p>
          <a:p>
            <a:pPr marL="742950" marR="0" lvl="1" indent="-285750" algn="l">
              <a:buFont typeface="Courier New" panose="02070309020205020404" pitchFamily="49" charset="0"/>
              <a:buChar char="o"/>
            </a:pPr>
            <a:r>
              <a:rPr lang="en-US" sz="1800" dirty="0">
                <a:latin typeface="Century Schoolbook" panose="02040604050505020304" pitchFamily="18" charset="0"/>
              </a:rPr>
              <a:t>Consideration in terms of efficiency, relative to the larger contractor, grantee model. </a:t>
            </a:r>
          </a:p>
          <a:p>
            <a:pPr marL="742950" marR="0" lvl="1" indent="-285750" algn="l">
              <a:buFont typeface="Courier New" panose="02070309020205020404" pitchFamily="49" charset="0"/>
              <a:buChar char="o"/>
            </a:pPr>
            <a:r>
              <a:rPr lang="en-US" sz="1800" dirty="0">
                <a:latin typeface="Century Schoolbook" panose="02040604050505020304" pitchFamily="18" charset="0"/>
              </a:rPr>
              <a:t>Localization activities through subawards will depend on the continuation of the program. The review may entail modifications to heighten the role of local partners.</a:t>
            </a:r>
          </a:p>
          <a:p>
            <a:pPr marL="742950" marR="0" lvl="1" indent="-285750" algn="l">
              <a:buFont typeface="Courier New" panose="02070309020205020404" pitchFamily="49" charset="0"/>
              <a:buChar char="o"/>
            </a:pPr>
            <a:r>
              <a:rPr lang="en-US" sz="1800" dirty="0">
                <a:latin typeface="Century Schoolbook" panose="02040604050505020304" pitchFamily="18" charset="0"/>
              </a:rPr>
              <a:t>Balancing localization with risk of not receiving value and non-compliance will remain a concern</a:t>
            </a:r>
          </a:p>
          <a:p>
            <a:pPr marL="114300" marR="0" indent="0" algn="l">
              <a:buNone/>
            </a:pPr>
            <a:endParaRPr lang="en-US" sz="1800" dirty="0">
              <a:latin typeface="Century Schoolbook" panose="02040604050505020304" pitchFamily="18" charset="0"/>
            </a:endParaRPr>
          </a:p>
          <a:p>
            <a:pPr marL="742950" marR="0" lvl="1" indent="-285750">
              <a:buSzPts val="1000"/>
              <a:buFont typeface="Courier New" panose="02070309020205020404" pitchFamily="49" charset="0"/>
              <a:buChar char="o"/>
              <a:tabLst>
                <a:tab pos="914400" algn="l"/>
              </a:tabLst>
            </a:pPr>
            <a:endParaRPr lang="en-US" sz="1800" dirty="0">
              <a:latin typeface="Century Schoolbook" panose="02040604050505020304" pitchFamily="18" charset="0"/>
            </a:endParaRPr>
          </a:p>
          <a:p>
            <a:pPr lvl="1" algn="just">
              <a:spcBef>
                <a:spcPts val="600"/>
              </a:spcBef>
            </a:pPr>
            <a:endParaRPr lang="en-US" sz="1400" dirty="0">
              <a:solidFill>
                <a:srgbClr val="000000"/>
              </a:solidFill>
              <a:effectLst/>
              <a:latin typeface="Times New Roman" panose="02020603050405020304" pitchFamily="18" charset="0"/>
              <a:ea typeface="Times New Roman" panose="02020603050405020304" pitchFamily="18" charset="0"/>
            </a:endParaRPr>
          </a:p>
          <a:p>
            <a:pPr marL="0" marR="0" indent="0" algn="just">
              <a:spcBef>
                <a:spcPts val="600"/>
              </a:spcBef>
              <a:buNone/>
            </a:pPr>
            <a:endParaRPr lang="en-US" sz="2800" dirty="0">
              <a:latin typeface="+mj-lt"/>
            </a:endParaRPr>
          </a:p>
          <a:p>
            <a:pPr algn="ctr"/>
            <a:endParaRPr lang="en-US" altLang="en-US" sz="1800" dirty="0">
              <a:latin typeface="+mj-lt"/>
            </a:endParaRPr>
          </a:p>
          <a:p>
            <a:pPr algn="ctr"/>
            <a:endParaRPr lang="en-US" altLang="en-US" dirty="0">
              <a:latin typeface="+mj-lt"/>
            </a:endParaRPr>
          </a:p>
        </p:txBody>
      </p:sp>
      <p:cxnSp>
        <p:nvCxnSpPr>
          <p:cNvPr id="2" name="Straight Connector 1">
            <a:extLst>
              <a:ext uri="{FF2B5EF4-FFF2-40B4-BE49-F238E27FC236}">
                <a16:creationId xmlns:a16="http://schemas.microsoft.com/office/drawing/2014/main" id="{CCFFF5A0-38CD-FDC1-2866-1B419C42CBCA}"/>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4229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4DF40979-237D-44CA-1022-8D46E01C0E40}"/>
            </a:ext>
          </a:extLst>
        </p:cNvPr>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43801241-0C8F-B1B7-18B5-52EAA0CE202E}"/>
              </a:ext>
            </a:extLst>
          </p:cNvPr>
          <p:cNvSpPr>
            <a:spLocks noGrp="1"/>
          </p:cNvSpPr>
          <p:nvPr>
            <p:ph type="sldNum" sz="quarter" idx="12"/>
          </p:nvPr>
        </p:nvSpPr>
        <p:spPr/>
        <p:txBody>
          <a:bodyPr/>
          <a:lstStyle/>
          <a:p>
            <a:fld id="{43EE9275-676D-E242-BD06-6EBEA47D69AD}" type="slidenum">
              <a:rPr lang="en-US" altLang="en-US"/>
              <a:pPr/>
              <a:t>13</a:t>
            </a:fld>
            <a:endParaRPr lang="en-US" altLang="en-US" dirty="0"/>
          </a:p>
        </p:txBody>
      </p:sp>
      <p:sp>
        <p:nvSpPr>
          <p:cNvPr id="99330" name="Rectangle 2">
            <a:extLst>
              <a:ext uri="{FF2B5EF4-FFF2-40B4-BE49-F238E27FC236}">
                <a16:creationId xmlns:a16="http://schemas.microsoft.com/office/drawing/2014/main" id="{B7E57EE8-6813-4643-A885-A1796A1A3E70}"/>
              </a:ext>
            </a:extLst>
          </p:cNvPr>
          <p:cNvSpPr>
            <a:spLocks noGrp="1" noChangeArrowheads="1"/>
          </p:cNvSpPr>
          <p:nvPr>
            <p:ph type="title"/>
          </p:nvPr>
        </p:nvSpPr>
        <p:spPr/>
        <p:txBody>
          <a:bodyPr>
            <a:normAutofit/>
          </a:bodyPr>
          <a:lstStyle/>
          <a:p>
            <a:r>
              <a:rPr lang="en-US" sz="3200" dirty="0">
                <a:latin typeface="Century Schoolbook" panose="02040604050505020304" pitchFamily="18" charset="0"/>
              </a:rPr>
              <a:t>Our Efforts </a:t>
            </a:r>
            <a:endParaRPr lang="en-US" altLang="en-US" sz="3200" dirty="0">
              <a:latin typeface="Century Schoolbook" panose="02040604050505020304" pitchFamily="18" charset="0"/>
            </a:endParaRPr>
          </a:p>
        </p:txBody>
      </p:sp>
      <p:sp>
        <p:nvSpPr>
          <p:cNvPr id="99331" name="Rectangle 3">
            <a:extLst>
              <a:ext uri="{FF2B5EF4-FFF2-40B4-BE49-F238E27FC236}">
                <a16:creationId xmlns:a16="http://schemas.microsoft.com/office/drawing/2014/main" id="{DFE757EB-8AA2-67BB-58A3-65C412E2F0A8}"/>
              </a:ext>
            </a:extLst>
          </p:cNvPr>
          <p:cNvSpPr>
            <a:spLocks noGrp="1" noChangeArrowheads="1"/>
          </p:cNvSpPr>
          <p:nvPr>
            <p:ph type="body" idx="1"/>
          </p:nvPr>
        </p:nvSpPr>
        <p:spPr>
          <a:xfrm>
            <a:off x="460513" y="1803884"/>
            <a:ext cx="8229600" cy="4525963"/>
          </a:xfrm>
        </p:spPr>
        <p:txBody>
          <a:bodyPr>
            <a:normAutofit/>
          </a:bodyPr>
          <a:lstStyle/>
          <a:p>
            <a:pPr marL="342900" marR="0" lvl="0" indent="-342900">
              <a:buSzPts val="1000"/>
              <a:buFont typeface="Symbol" pitchFamily="2" charset="2"/>
              <a:buChar char=""/>
              <a:tabLst>
                <a:tab pos="457200" algn="l"/>
              </a:tabLst>
            </a:pPr>
            <a:r>
              <a:rPr lang="en-US" sz="2000" dirty="0">
                <a:effectLst/>
                <a:latin typeface="Century Schoolbook" panose="02040604050505020304" pitchFamily="18" charset="0"/>
                <a:ea typeface="Times New Roman" panose="02020603050405020304" pitchFamily="18" charset="0"/>
                <a:cs typeface="Times New Roman" panose="02020603050405020304" pitchFamily="18" charset="0"/>
              </a:rPr>
              <a:t>Advise on rights and obligations</a:t>
            </a:r>
          </a:p>
          <a:p>
            <a:pPr lvl="1" indent="-342900">
              <a:buSzPts val="1000"/>
              <a:buFont typeface="Symbol" pitchFamily="2" charset="2"/>
              <a:buChar char=""/>
              <a:tabLst>
                <a:tab pos="457200" algn="l"/>
              </a:tabLst>
            </a:pPr>
            <a:r>
              <a:rPr lang="en-US" sz="2000" dirty="0">
                <a:effectLst/>
                <a:latin typeface="Century Schoolbook" panose="02040604050505020304" pitchFamily="18" charset="0"/>
                <a:ea typeface="Times New Roman" panose="02020603050405020304" pitchFamily="18" charset="0"/>
                <a:cs typeface="Times New Roman" panose="02020603050405020304" pitchFamily="18" charset="0"/>
              </a:rPr>
              <a:t>Stop work orders</a:t>
            </a:r>
          </a:p>
          <a:p>
            <a:pPr lvl="1" indent="-342900">
              <a:buSzPts val="1000"/>
              <a:buFont typeface="Symbol" pitchFamily="2" charset="2"/>
              <a:buChar char=""/>
              <a:tabLst>
                <a:tab pos="457200" algn="l"/>
              </a:tabLst>
            </a:pPr>
            <a:r>
              <a:rPr lang="en-US" sz="2000" dirty="0">
                <a:latin typeface="Century Schoolbook" panose="02040604050505020304" pitchFamily="18" charset="0"/>
                <a:ea typeface="Times New Roman" panose="02020603050405020304" pitchFamily="18" charset="0"/>
                <a:cs typeface="Times New Roman" panose="02020603050405020304" pitchFamily="18" charset="0"/>
              </a:rPr>
              <a:t>Terminations for convenience</a:t>
            </a:r>
          </a:p>
          <a:p>
            <a:pPr>
              <a:buSzPts val="1000"/>
              <a:tabLst>
                <a:tab pos="457200" algn="l"/>
              </a:tabLst>
            </a:pPr>
            <a:r>
              <a:rPr lang="en-US" sz="2000" dirty="0">
                <a:latin typeface="Century Schoolbook" panose="02040604050505020304" pitchFamily="18" charset="0"/>
                <a:ea typeface="Times New Roman" panose="02020603050405020304" pitchFamily="18" charset="0"/>
                <a:cs typeface="Times New Roman" panose="02020603050405020304" pitchFamily="18" charset="0"/>
              </a:rPr>
              <a:t>Shaping the review process</a:t>
            </a:r>
          </a:p>
          <a:p>
            <a:pPr lvl="1">
              <a:buSzPts val="1000"/>
              <a:buFont typeface="Wingdings" pitchFamily="2" charset="2"/>
              <a:buChar char=""/>
              <a:tabLst>
                <a:tab pos="1371600" algn="l"/>
              </a:tabLst>
            </a:pPr>
            <a:r>
              <a:rPr lang="en-US" sz="2000" dirty="0">
                <a:latin typeface="Century Schoolbook" panose="02040604050505020304" pitchFamily="18" charset="0"/>
                <a:cs typeface="Times New Roman" panose="02020603050405020304" pitchFamily="18" charset="0"/>
              </a:rPr>
              <a:t>Gaining insight on the process</a:t>
            </a:r>
          </a:p>
          <a:p>
            <a:pPr lvl="1">
              <a:buSzPts val="1000"/>
              <a:buFont typeface="Wingdings" pitchFamily="2" charset="2"/>
              <a:buChar char=""/>
              <a:tabLst>
                <a:tab pos="1371600" algn="l"/>
              </a:tabLst>
            </a:pPr>
            <a:r>
              <a:rPr lang="en-US" sz="2000" dirty="0">
                <a:latin typeface="Century Schoolbook" panose="02040604050505020304" pitchFamily="18" charset="0"/>
                <a:cs typeface="Times New Roman" panose="02020603050405020304" pitchFamily="18" charset="0"/>
              </a:rPr>
              <a:t>Shape the process</a:t>
            </a:r>
          </a:p>
          <a:p>
            <a:pPr lvl="1">
              <a:buSzPts val="1000"/>
              <a:buFont typeface="Wingdings" pitchFamily="2" charset="2"/>
              <a:buChar char=""/>
              <a:tabLst>
                <a:tab pos="1371600" algn="l"/>
              </a:tabLst>
            </a:pPr>
            <a:r>
              <a:rPr lang="en-US" sz="2000" dirty="0">
                <a:latin typeface="Century Schoolbook" panose="02040604050505020304" pitchFamily="18" charset="0"/>
                <a:cs typeface="Times New Roman" panose="02020603050405020304" pitchFamily="18" charset="0"/>
              </a:rPr>
              <a:t>Shape the review standards</a:t>
            </a:r>
          </a:p>
          <a:p>
            <a:pPr>
              <a:buSzPts val="1000"/>
              <a:buFont typeface="Wingdings" pitchFamily="2" charset="2"/>
              <a:buChar char=""/>
              <a:tabLst>
                <a:tab pos="1371600" algn="l"/>
              </a:tabLst>
            </a:pPr>
            <a:r>
              <a:rPr lang="en-US" sz="2000" dirty="0">
                <a:latin typeface="Century Schoolbook" panose="02040604050505020304" pitchFamily="18" charset="0"/>
                <a:cs typeface="Times New Roman" panose="02020603050405020304" pitchFamily="18" charset="0"/>
              </a:rPr>
              <a:t>Helping clients justify their </a:t>
            </a:r>
            <a:r>
              <a:rPr lang="en-US" sz="2000" dirty="0">
                <a:latin typeface="Century Schoolbook" panose="02040604050505020304" pitchFamily="18" charset="0"/>
                <a:ea typeface="Times New Roman" panose="02020603050405020304" pitchFamily="18" charset="0"/>
              </a:rPr>
              <a:t>programs</a:t>
            </a:r>
          </a:p>
          <a:p>
            <a:pPr lvl="1" fontAlgn="base"/>
            <a:endParaRPr lang="en-US" sz="1900" dirty="0">
              <a:latin typeface="Century Schoolbook" panose="02040604050505020304" pitchFamily="18" charset="0"/>
            </a:endParaRPr>
          </a:p>
          <a:p>
            <a:pPr marL="0" marR="0" indent="0" algn="just">
              <a:spcBef>
                <a:spcPts val="600"/>
              </a:spcBef>
              <a:buNone/>
            </a:pPr>
            <a:endParaRPr lang="en-US" sz="1900" dirty="0">
              <a:latin typeface="Century Schoolbook" panose="02040604050505020304" pitchFamily="18" charset="0"/>
            </a:endParaRPr>
          </a:p>
          <a:p>
            <a:pPr algn="ctr"/>
            <a:endParaRPr lang="en-US" altLang="en-US" sz="1900" dirty="0">
              <a:latin typeface="Century Schoolbook" panose="02040604050505020304" pitchFamily="18" charset="0"/>
            </a:endParaRPr>
          </a:p>
          <a:p>
            <a:pPr algn="ctr"/>
            <a:endParaRPr lang="en-US" altLang="en-US" dirty="0">
              <a:latin typeface="+mj-lt"/>
            </a:endParaRPr>
          </a:p>
        </p:txBody>
      </p:sp>
      <p:cxnSp>
        <p:nvCxnSpPr>
          <p:cNvPr id="2" name="Straight Connector 1">
            <a:extLst>
              <a:ext uri="{FF2B5EF4-FFF2-40B4-BE49-F238E27FC236}">
                <a16:creationId xmlns:a16="http://schemas.microsoft.com/office/drawing/2014/main" id="{34C5D5DC-303B-F7D4-28C0-8D775AF4245E}"/>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7062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591C8A0-CA6B-17A0-AB11-C570E12B2944}"/>
            </a:ext>
          </a:extLst>
        </p:cNvPr>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036551D6-9EC7-3A21-6913-9FD925BBDCBB}"/>
              </a:ext>
            </a:extLst>
          </p:cNvPr>
          <p:cNvSpPr>
            <a:spLocks noGrp="1"/>
          </p:cNvSpPr>
          <p:nvPr>
            <p:ph type="sldNum" sz="quarter" idx="12"/>
          </p:nvPr>
        </p:nvSpPr>
        <p:spPr/>
        <p:txBody>
          <a:bodyPr/>
          <a:lstStyle/>
          <a:p>
            <a:fld id="{43EE9275-676D-E242-BD06-6EBEA47D69AD}" type="slidenum">
              <a:rPr lang="en-US" altLang="en-US"/>
              <a:pPr/>
              <a:t>14</a:t>
            </a:fld>
            <a:endParaRPr lang="en-US" altLang="en-US" dirty="0"/>
          </a:p>
        </p:txBody>
      </p:sp>
      <p:sp>
        <p:nvSpPr>
          <p:cNvPr id="99330" name="Rectangle 2">
            <a:extLst>
              <a:ext uri="{FF2B5EF4-FFF2-40B4-BE49-F238E27FC236}">
                <a16:creationId xmlns:a16="http://schemas.microsoft.com/office/drawing/2014/main" id="{064F1F81-E012-F5B1-EEC9-1AE394D80AB2}"/>
              </a:ext>
            </a:extLst>
          </p:cNvPr>
          <p:cNvSpPr>
            <a:spLocks noGrp="1" noChangeArrowheads="1"/>
          </p:cNvSpPr>
          <p:nvPr>
            <p:ph type="title"/>
          </p:nvPr>
        </p:nvSpPr>
        <p:spPr/>
        <p:txBody>
          <a:bodyPr>
            <a:normAutofit/>
          </a:bodyPr>
          <a:lstStyle/>
          <a:p>
            <a:r>
              <a:rPr lang="en-US" sz="3200" dirty="0">
                <a:latin typeface="Century Schoolbook" panose="02040604050505020304" pitchFamily="18" charset="0"/>
              </a:rPr>
              <a:t>Our Efforts </a:t>
            </a:r>
            <a:endParaRPr lang="en-US" altLang="en-US" sz="3200" dirty="0">
              <a:latin typeface="Century Schoolbook" panose="02040604050505020304" pitchFamily="18" charset="0"/>
            </a:endParaRPr>
          </a:p>
        </p:txBody>
      </p:sp>
      <p:sp>
        <p:nvSpPr>
          <p:cNvPr id="99331" name="Rectangle 3">
            <a:extLst>
              <a:ext uri="{FF2B5EF4-FFF2-40B4-BE49-F238E27FC236}">
                <a16:creationId xmlns:a16="http://schemas.microsoft.com/office/drawing/2014/main" id="{075F58A5-D909-2953-3777-2A52F2A870E0}"/>
              </a:ext>
            </a:extLst>
          </p:cNvPr>
          <p:cNvSpPr>
            <a:spLocks noGrp="1" noChangeArrowheads="1"/>
          </p:cNvSpPr>
          <p:nvPr>
            <p:ph type="body" idx="1"/>
          </p:nvPr>
        </p:nvSpPr>
        <p:spPr>
          <a:xfrm>
            <a:off x="460513" y="1803884"/>
            <a:ext cx="8229600" cy="4525963"/>
          </a:xfrm>
        </p:spPr>
        <p:txBody>
          <a:bodyPr>
            <a:noAutofit/>
          </a:bodyPr>
          <a:lstStyle/>
          <a:p>
            <a:pPr marL="0" indent="0">
              <a:buSzPts val="1000"/>
              <a:buNone/>
              <a:tabLst>
                <a:tab pos="1371600" algn="l"/>
              </a:tabLst>
            </a:pPr>
            <a:r>
              <a:rPr lang="en-US" sz="1300" u="sng" dirty="0">
                <a:latin typeface="Century Schoolbook" panose="02040604050505020304" pitchFamily="18" charset="0"/>
                <a:ea typeface="Times New Roman" panose="02020603050405020304" pitchFamily="18" charset="0"/>
              </a:rPr>
              <a:t>Possible litigation</a:t>
            </a:r>
          </a:p>
          <a:p>
            <a:pPr>
              <a:buSzPts val="1000"/>
              <a:buFont typeface="Wingdings" pitchFamily="2" charset="2"/>
              <a:buChar char=""/>
              <a:tabLst>
                <a:tab pos="1371600" algn="l"/>
              </a:tabLst>
            </a:pPr>
            <a:r>
              <a:rPr lang="en-US" sz="1300" dirty="0">
                <a:latin typeface="Century Schoolbook" panose="02040604050505020304" pitchFamily="18" charset="0"/>
                <a:ea typeface="Times New Roman" panose="02020603050405020304" pitchFamily="18" charset="0"/>
              </a:rPr>
              <a:t>Impoundment Control Act</a:t>
            </a:r>
          </a:p>
          <a:p>
            <a:pPr lvl="1" fontAlgn="base"/>
            <a:r>
              <a:rPr lang="en-US" sz="1300" dirty="0">
                <a:latin typeface="Century Schoolbook" panose="02040604050505020304" pitchFamily="18" charset="0"/>
              </a:rPr>
              <a:t>The Constitution assigns to Congress the power to control the government’s purse strings.  </a:t>
            </a:r>
          </a:p>
          <a:p>
            <a:pPr lvl="1" fontAlgn="base"/>
            <a:r>
              <a:rPr lang="en-US" sz="1300" dirty="0">
                <a:latin typeface="Century Schoolbook" panose="02040604050505020304" pitchFamily="18" charset="0"/>
              </a:rPr>
              <a:t>This is perhaps “the most important single curb in the Constitution on Presidential power.”</a:t>
            </a:r>
          </a:p>
          <a:p>
            <a:pPr lvl="1" fontAlgn="base"/>
            <a:r>
              <a:rPr lang="en-US" sz="1300" dirty="0">
                <a:latin typeface="Century Schoolbook" panose="02040604050505020304" pitchFamily="18" charset="0"/>
              </a:rPr>
              <a:t>Congress implements its power through the annual budget and appropriations process and through a series of permanent statutes that establish controls on the use of appropriated funds.  This legal framework is designed to combat abuses by the Executive Branch.</a:t>
            </a:r>
          </a:p>
          <a:p>
            <a:pPr lvl="1" fontAlgn="base"/>
            <a:r>
              <a:rPr lang="en-US" sz="1300" dirty="0">
                <a:latin typeface="Century Schoolbook" panose="02040604050505020304" pitchFamily="18" charset="0"/>
              </a:rPr>
              <a:t>Impoundment is any Executive action or inaction that temporarily or permanently withholds, delays, or precludes the obligation or expenditure of budgetary resources.</a:t>
            </a:r>
          </a:p>
          <a:p>
            <a:pPr lvl="1" fontAlgn="base"/>
            <a:r>
              <a:rPr lang="en-US" sz="1300" dirty="0">
                <a:latin typeface="Century Schoolbook" panose="02040604050505020304" pitchFamily="18" charset="0"/>
              </a:rPr>
              <a:t>With the ICA, Congress limited the President’s ability to NOT spend appropriations as enacted.</a:t>
            </a:r>
          </a:p>
          <a:p>
            <a:pPr lvl="1" fontAlgn="base"/>
            <a:r>
              <a:rPr lang="en-US" sz="1300" dirty="0">
                <a:latin typeface="Century Schoolbook" panose="02040604050505020304" pitchFamily="18" charset="0"/>
              </a:rPr>
              <a:t>Possible private right of action by contractors and NGOs to enforce.</a:t>
            </a:r>
          </a:p>
          <a:p>
            <a:pPr fontAlgn="base"/>
            <a:r>
              <a:rPr lang="en-US" sz="1300" dirty="0">
                <a:latin typeface="Century Schoolbook" panose="02040604050505020304" pitchFamily="18" charset="0"/>
              </a:rPr>
              <a:t>GAG Order</a:t>
            </a:r>
          </a:p>
          <a:p>
            <a:pPr lvl="1" fontAlgn="base"/>
            <a:r>
              <a:rPr lang="en-US" sz="1300" dirty="0">
                <a:latin typeface="Century Schoolbook" panose="02040604050505020304" pitchFamily="18" charset="0"/>
              </a:rPr>
              <a:t>Threats against contractors and NGOs </a:t>
            </a:r>
          </a:p>
          <a:p>
            <a:pPr lvl="1" fontAlgn="base"/>
            <a:r>
              <a:rPr lang="en-US" sz="1300" dirty="0">
                <a:latin typeface="Century Schoolbook" panose="02040604050505020304" pitchFamily="18" charset="0"/>
              </a:rPr>
              <a:t>Six decades ago, this Court held that a government entity’s “threat of invoking legal sanctions and other means of coercion” against a third party “to achieve the suppression” of disfavored speech violates the First Amendment. Bantam Books, Inc. v. Sullivan, </a:t>
            </a:r>
            <a:r>
              <a:rPr lang="en-US" sz="1300" dirty="0">
                <a:latin typeface="Century Schoolbook" panose="02040604050505020304" pitchFamily="18" charset="0"/>
                <a:hlinkClick r:id="rId2">
                  <a:extLst>
                    <a:ext uri="{A12FA001-AC4F-418D-AE19-62706E023703}">
                      <ahyp:hlinkClr xmlns:ahyp="http://schemas.microsoft.com/office/drawing/2018/hyperlinkcolor" val="tx"/>
                    </a:ext>
                  </a:extLst>
                </a:hlinkClick>
              </a:rPr>
              <a:t>372 U.S. 58</a:t>
            </a:r>
            <a:r>
              <a:rPr lang="en-US" sz="1300" dirty="0">
                <a:latin typeface="Century Schoolbook" panose="02040604050505020304" pitchFamily="18" charset="0"/>
              </a:rPr>
              <a:t>, 67 (1963). Today, the Court reaffirms what it said then: Government officials cannot attempt to coerce private parties in order to punish or suppress views that the government disfavors. </a:t>
            </a:r>
            <a:br>
              <a:rPr lang="en-US" sz="1300" dirty="0">
                <a:latin typeface="Century Schoolbook" panose="02040604050505020304" pitchFamily="18" charset="0"/>
              </a:rPr>
            </a:br>
            <a:r>
              <a:rPr lang="en-US" sz="1300" dirty="0">
                <a:latin typeface="Century Schoolbook" panose="02040604050505020304" pitchFamily="18" charset="0"/>
              </a:rPr>
              <a:t>National Rifle Association of America v. </a:t>
            </a:r>
            <a:r>
              <a:rPr lang="en-US" sz="1300" dirty="0" err="1">
                <a:latin typeface="Century Schoolbook" panose="02040604050505020304" pitchFamily="18" charset="0"/>
              </a:rPr>
              <a:t>Vullo</a:t>
            </a:r>
            <a:r>
              <a:rPr lang="en-US" sz="1300" dirty="0">
                <a:latin typeface="Century Schoolbook" panose="02040604050505020304" pitchFamily="18" charset="0"/>
              </a:rPr>
              <a:t>, 602 U.S. ___ (2024)</a:t>
            </a:r>
          </a:p>
        </p:txBody>
      </p:sp>
      <p:cxnSp>
        <p:nvCxnSpPr>
          <p:cNvPr id="2" name="Straight Connector 1">
            <a:extLst>
              <a:ext uri="{FF2B5EF4-FFF2-40B4-BE49-F238E27FC236}">
                <a16:creationId xmlns:a16="http://schemas.microsoft.com/office/drawing/2014/main" id="{B6B56828-9D46-6C18-47D6-E28394B1C789}"/>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725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CEEA22-01BC-AFE7-0900-7E665BEAED6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2D02B8-2ADF-F866-F1E1-9178AF1BAE17}"/>
              </a:ext>
            </a:extLst>
          </p:cNvPr>
          <p:cNvSpPr>
            <a:spLocks noGrp="1"/>
          </p:cNvSpPr>
          <p:nvPr>
            <p:ph idx="1"/>
          </p:nvPr>
        </p:nvSpPr>
        <p:spPr/>
        <p:txBody>
          <a:bodyPr>
            <a:normAutofit/>
          </a:bodyPr>
          <a:lstStyle/>
          <a:p>
            <a:endParaRPr lang="en-US" sz="2400" dirty="0"/>
          </a:p>
          <a:p>
            <a:pPr marL="0" indent="0">
              <a:buNone/>
            </a:pPr>
            <a:endParaRPr lang="en-US" sz="2400" dirty="0"/>
          </a:p>
          <a:p>
            <a:pPr marL="0" indent="0">
              <a:buNone/>
            </a:pPr>
            <a:endParaRPr lang="en-US" sz="2400" dirty="0"/>
          </a:p>
          <a:p>
            <a:pPr marL="0" indent="0" algn="ctr">
              <a:buNone/>
            </a:pPr>
            <a:r>
              <a:rPr lang="en-US" sz="3400" b="1" dirty="0">
                <a:latin typeface="Century Schoolbook" panose="02040604050505020304" pitchFamily="18" charset="0"/>
              </a:rPr>
              <a:t>Questions?</a:t>
            </a:r>
          </a:p>
          <a:p>
            <a:pPr marL="0" indent="0" algn="ctr">
              <a:buNone/>
            </a:pPr>
            <a:endParaRPr lang="en-US" sz="3400" b="1" dirty="0">
              <a:latin typeface="Century Schoolbook" panose="02040604050505020304" pitchFamily="18" charset="0"/>
            </a:endParaRPr>
          </a:p>
          <a:p>
            <a:pPr marL="0" indent="0" algn="ctr">
              <a:buNone/>
            </a:pPr>
            <a:r>
              <a:rPr lang="en-US" sz="3400" b="1" dirty="0" err="1">
                <a:latin typeface="Century Schoolbook" panose="02040604050505020304" pitchFamily="18" charset="0"/>
              </a:rPr>
              <a:t>Rnichols@nicholsliu.com</a:t>
            </a:r>
            <a:endParaRPr lang="en-US" sz="3400" b="1" dirty="0">
              <a:latin typeface="Century Schoolbook" panose="02040604050505020304" pitchFamily="18" charset="0"/>
            </a:endParaRPr>
          </a:p>
          <a:p>
            <a:pPr marL="0" indent="0">
              <a:buNone/>
            </a:pPr>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97D8DAE4-212E-77AB-3A75-8DBBEDB2E3B4}"/>
              </a:ext>
            </a:extLst>
          </p:cNvPr>
          <p:cNvSpPr>
            <a:spLocks noGrp="1"/>
          </p:cNvSpPr>
          <p:nvPr>
            <p:ph type="sldNum" sz="quarter" idx="12"/>
          </p:nvPr>
        </p:nvSpPr>
        <p:spPr/>
        <p:txBody>
          <a:bodyPr/>
          <a:lstStyle/>
          <a:p>
            <a:fld id="{704198DC-2EF7-4B34-A789-AD3A4CDEBD28}" type="slidenum">
              <a:rPr lang="en-US" smtClean="0"/>
              <a:pPr/>
              <a:t>15</a:t>
            </a:fld>
            <a:endParaRPr lang="en-US" dirty="0"/>
          </a:p>
        </p:txBody>
      </p:sp>
    </p:spTree>
    <p:extLst>
      <p:ext uri="{BB962C8B-B14F-4D97-AF65-F5344CB8AC3E}">
        <p14:creationId xmlns:p14="http://schemas.microsoft.com/office/powerpoint/2010/main" val="2283155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0AD63-04D4-5F40-1950-1A65762999F6}"/>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917E9469-BBDF-C4E2-E587-DB64F9C23EEC}"/>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4BA20E56-9AA1-2FD5-2BA3-320A39AE2E80}"/>
              </a:ext>
            </a:extLst>
          </p:cNvPr>
          <p:cNvSpPr>
            <a:spLocks noGrp="1"/>
          </p:cNvSpPr>
          <p:nvPr>
            <p:ph type="title"/>
          </p:nvPr>
        </p:nvSpPr>
        <p:spPr/>
        <p:txBody>
          <a:bodyPr>
            <a:normAutofit/>
          </a:bodyPr>
          <a:lstStyle/>
          <a:p>
            <a:r>
              <a:rPr lang="en-US" sz="3200" dirty="0">
                <a:latin typeface="Century Schoolbook" panose="02040604050505020304" pitchFamily="18" charset="0"/>
              </a:rPr>
              <a:t>Executive Order </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8F88C648-AFC3-A1CA-F9E2-76EFCAEF01F2}"/>
              </a:ext>
            </a:extLst>
          </p:cNvPr>
          <p:cNvSpPr>
            <a:spLocks noGrp="1"/>
          </p:cNvSpPr>
          <p:nvPr>
            <p:ph idx="1"/>
          </p:nvPr>
        </p:nvSpPr>
        <p:spPr>
          <a:xfrm>
            <a:off x="457200" y="1600201"/>
            <a:ext cx="8229600" cy="4791846"/>
          </a:xfrm>
        </p:spPr>
        <p:txBody>
          <a:bodyPr vert="horz" lIns="91440" tIns="45720" rIns="91440" bIns="45720" rtlCol="0" anchor="t">
            <a:normAutofit lnSpcReduction="10000"/>
          </a:bodyPr>
          <a:lstStyle/>
          <a:p>
            <a:pPr lvl="0">
              <a:spcBef>
                <a:spcPts val="1200"/>
              </a:spcBef>
            </a:pPr>
            <a:r>
              <a:rPr lang="en-US" sz="2100" dirty="0">
                <a:latin typeface="Century Schoolbook" panose="02040604050505020304" pitchFamily="18" charset="0"/>
              </a:rPr>
              <a:t>Reevaluating and Realigning United States Foreign Aid </a:t>
            </a:r>
          </a:p>
          <a:p>
            <a:pPr lvl="0">
              <a:spcBef>
                <a:spcPts val="1200"/>
              </a:spcBef>
            </a:pPr>
            <a:r>
              <a:rPr lang="en-US" sz="2100" dirty="0">
                <a:latin typeface="Century Schoolbook" panose="02040604050505020304" pitchFamily="18" charset="0"/>
              </a:rPr>
              <a:t>Misalignment:  The EO characterizes the current U.S. foreign aid industry and bureaucracy as misaligned with American interests and often promoting ideas in foreign countries that destabilize peace.</a:t>
            </a:r>
          </a:p>
          <a:p>
            <a:pPr marL="342900" marR="0" lvl="0" indent="-342900">
              <a:buFont typeface="Symbol" pitchFamily="2" charset="2"/>
              <a:buChar char=""/>
            </a:pPr>
            <a:r>
              <a:rPr lang="en-US" sz="2100" dirty="0">
                <a:latin typeface="Century Schoolbook" panose="02040604050505020304" pitchFamily="18" charset="0"/>
              </a:rPr>
              <a:t>Determinations and Resumptions:  It states that within 90 days, the responsible heads must determine whether to continue, modify, or cease each foreign assistance program. The funding can resume earlier, in the same or modified form, if a review is completed, and the program is deemed consistent with U.S. foreign policy. </a:t>
            </a:r>
          </a:p>
          <a:p>
            <a:pPr marL="342900" marR="0" lvl="0" indent="-342900">
              <a:buFont typeface="Symbol" pitchFamily="2" charset="2"/>
              <a:buChar char=""/>
            </a:pPr>
            <a:r>
              <a:rPr lang="en-US" sz="2100" dirty="0">
                <a:latin typeface="Century Schoolbook" panose="02040604050505020304" pitchFamily="18" charset="0"/>
              </a:rPr>
              <a:t>Approval Requirement:  Any new foreign assistance programs and obligations must have approval from the Secretary of State or his designee, in consultation with the Director of OMB.</a:t>
            </a:r>
          </a:p>
          <a:p>
            <a:pPr lvl="0">
              <a:spcBef>
                <a:spcPts val="1200"/>
              </a:spcBef>
            </a:pPr>
            <a:endParaRPr lang="en-US" sz="3000" dirty="0">
              <a:latin typeface="Century Schoolbook" panose="02040604050505020304" pitchFamily="18" charset="0"/>
            </a:endParaRPr>
          </a:p>
          <a:p>
            <a:pPr lvl="0">
              <a:spcBef>
                <a:spcPts val="1200"/>
              </a:spcBef>
            </a:pPr>
            <a:endParaRPr lang="en-US" sz="3000" dirty="0">
              <a:latin typeface="Century Schoolbook" panose="02040604050505020304" pitchFamily="18" charset="0"/>
            </a:endParaRPr>
          </a:p>
          <a:p>
            <a:pPr marL="0" indent="0" algn="ctr">
              <a:buNone/>
            </a:pPr>
            <a:endParaRPr lang="en-US" sz="3000" dirty="0">
              <a:latin typeface="Century Schoolbook" panose="02040604050505020304" pitchFamily="18" charset="0"/>
            </a:endParaRP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31501D8B-2659-0BCE-3218-2E477BA7E211}"/>
              </a:ext>
            </a:extLst>
          </p:cNvPr>
          <p:cNvSpPr>
            <a:spLocks noGrp="1"/>
          </p:cNvSpPr>
          <p:nvPr>
            <p:ph type="sldNum" sz="quarter" idx="12"/>
          </p:nvPr>
        </p:nvSpPr>
        <p:spPr/>
        <p:txBody>
          <a:bodyPr/>
          <a:lstStyle/>
          <a:p>
            <a:fld id="{704198DC-2EF7-4B34-A789-AD3A4CDEBD28}" type="slidenum">
              <a:rPr lang="en-US" smtClean="0">
                <a:solidFill>
                  <a:schemeClr val="bg1"/>
                </a:solidFill>
              </a:rPr>
              <a:t>2</a:t>
            </a:fld>
            <a:endParaRPr lang="en-US" dirty="0">
              <a:solidFill>
                <a:schemeClr val="bg1"/>
              </a:solidFill>
            </a:endParaRPr>
          </a:p>
        </p:txBody>
      </p:sp>
      <p:cxnSp>
        <p:nvCxnSpPr>
          <p:cNvPr id="2" name="Straight Connector 1">
            <a:extLst>
              <a:ext uri="{FF2B5EF4-FFF2-40B4-BE49-F238E27FC236}">
                <a16:creationId xmlns:a16="http://schemas.microsoft.com/office/drawing/2014/main" id="{4B131F2F-A700-E5E2-19F4-E8BC419A3369}"/>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2809945"/>
      </p:ext>
    </p:extLst>
  </p:cSld>
  <p:clrMapOvr>
    <a:masterClrMapping/>
  </p:clrMapOvr>
  <p:transition spd="slow">
    <p:push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6FBE36-37AB-6980-6E92-1716823D16A6}"/>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84C9C28A-6CC7-427C-28C6-8CFFE9662126}"/>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43DED915-88F7-917A-1EFE-F09EAE0F0A59}"/>
              </a:ext>
            </a:extLst>
          </p:cNvPr>
          <p:cNvSpPr>
            <a:spLocks noGrp="1"/>
          </p:cNvSpPr>
          <p:nvPr>
            <p:ph type="title"/>
          </p:nvPr>
        </p:nvSpPr>
        <p:spPr/>
        <p:txBody>
          <a:bodyPr>
            <a:normAutofit/>
          </a:bodyPr>
          <a:lstStyle/>
          <a:p>
            <a:r>
              <a:rPr lang="en-US" sz="3200" dirty="0">
                <a:latin typeface="Century Schoolbook" panose="02040604050505020304" pitchFamily="18" charset="0"/>
              </a:rPr>
              <a:t>SECSTATE Message to Missions</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9182BE2A-6C3C-84B0-1D98-94E29F27E121}"/>
              </a:ext>
            </a:extLst>
          </p:cNvPr>
          <p:cNvSpPr>
            <a:spLocks noGrp="1"/>
          </p:cNvSpPr>
          <p:nvPr>
            <p:ph idx="1"/>
          </p:nvPr>
        </p:nvSpPr>
        <p:spPr>
          <a:xfrm>
            <a:off x="457200" y="1600201"/>
            <a:ext cx="8229600" cy="4791846"/>
          </a:xfrm>
        </p:spPr>
        <p:txBody>
          <a:bodyPr vert="horz" lIns="91440" tIns="45720" rIns="91440" bIns="45720" rtlCol="0" anchor="t">
            <a:normAutofit lnSpcReduction="10000"/>
          </a:bodyPr>
          <a:lstStyle/>
          <a:p>
            <a:pPr marL="0" marR="0"/>
            <a:r>
              <a:rPr lang="en-US" sz="2100" dirty="0">
                <a:latin typeface="Century Schoolbook" panose="02040604050505020304" pitchFamily="18" charset="0"/>
              </a:rPr>
              <a:t>“In keeping with one voice of American foreign policy, the United States government, through any department, agency or entity, shall not provide foreign assistance funded by or through the Department and USAID without the Secretary of State’s authorization or the authorization of his designee.”</a:t>
            </a:r>
          </a:p>
          <a:p>
            <a:pPr marL="0" marR="0" indent="0">
              <a:buNone/>
            </a:pPr>
            <a:endParaRPr lang="en-US" sz="2100" dirty="0">
              <a:latin typeface="Century Schoolbook" panose="02040604050505020304" pitchFamily="18" charset="0"/>
            </a:endParaRPr>
          </a:p>
          <a:p>
            <a:pPr marL="0" marR="0"/>
            <a:r>
              <a:rPr lang="en-US" sz="2100" dirty="0">
                <a:latin typeface="Century Schoolbook" panose="02040604050505020304" pitchFamily="18" charset="0"/>
              </a:rPr>
              <a:t>“To the maximum extent permitted by law, no new obligations shall be made for foreign assistance until such time as the Secretary shall determine, following a review.”  </a:t>
            </a:r>
          </a:p>
          <a:p>
            <a:pPr marL="0" marR="0"/>
            <a:endParaRPr lang="en-US" sz="2100" dirty="0">
              <a:latin typeface="Century Schoolbook" panose="02040604050505020304" pitchFamily="18" charset="0"/>
            </a:endParaRPr>
          </a:p>
          <a:p>
            <a:pPr marL="0"/>
            <a:r>
              <a:rPr lang="en-US" sz="2100" dirty="0">
                <a:latin typeface="Century Schoolbook" panose="02040604050505020304" pitchFamily="18" charset="0"/>
              </a:rPr>
              <a:t>No new funding obligations for new awards or extensions of existing awards until each proposed new award or extension has been reviewed and approved by F as consistent with the President Trump’s agenda. </a:t>
            </a:r>
          </a:p>
          <a:p>
            <a:pPr lvl="0">
              <a:spcBef>
                <a:spcPts val="1200"/>
              </a:spcBef>
            </a:pPr>
            <a:endParaRPr lang="en-US" sz="3000" dirty="0">
              <a:latin typeface="Century Schoolbook" panose="02040604050505020304" pitchFamily="18" charset="0"/>
            </a:endParaRPr>
          </a:p>
          <a:p>
            <a:pPr lvl="0">
              <a:spcBef>
                <a:spcPts val="1200"/>
              </a:spcBef>
            </a:pPr>
            <a:endParaRPr lang="en-US" sz="3000" dirty="0">
              <a:latin typeface="Century Schoolbook" panose="02040604050505020304" pitchFamily="18" charset="0"/>
            </a:endParaRPr>
          </a:p>
          <a:p>
            <a:pPr marL="0" indent="0" algn="ctr">
              <a:buNone/>
            </a:pPr>
            <a:endParaRPr lang="en-US" sz="3000" dirty="0">
              <a:latin typeface="Century Schoolbook" panose="02040604050505020304" pitchFamily="18" charset="0"/>
            </a:endParaRP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3B8F85E5-73CD-5F77-AD20-00201D259A10}"/>
              </a:ext>
            </a:extLst>
          </p:cNvPr>
          <p:cNvSpPr>
            <a:spLocks noGrp="1"/>
          </p:cNvSpPr>
          <p:nvPr>
            <p:ph type="sldNum" sz="quarter" idx="12"/>
          </p:nvPr>
        </p:nvSpPr>
        <p:spPr/>
        <p:txBody>
          <a:bodyPr/>
          <a:lstStyle/>
          <a:p>
            <a:fld id="{704198DC-2EF7-4B34-A789-AD3A4CDEBD28}" type="slidenum">
              <a:rPr lang="en-US" smtClean="0">
                <a:solidFill>
                  <a:schemeClr val="bg1"/>
                </a:solidFill>
              </a:rPr>
              <a:t>3</a:t>
            </a:fld>
            <a:endParaRPr lang="en-US" dirty="0">
              <a:solidFill>
                <a:schemeClr val="bg1"/>
              </a:solidFill>
            </a:endParaRPr>
          </a:p>
        </p:txBody>
      </p:sp>
      <p:cxnSp>
        <p:nvCxnSpPr>
          <p:cNvPr id="2" name="Straight Connector 1">
            <a:extLst>
              <a:ext uri="{FF2B5EF4-FFF2-40B4-BE49-F238E27FC236}">
                <a16:creationId xmlns:a16="http://schemas.microsoft.com/office/drawing/2014/main" id="{BB806379-9D65-82A8-6A24-B1254DEC227C}"/>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2417604"/>
      </p:ext>
    </p:extLst>
  </p:cSld>
  <p:clrMapOvr>
    <a:masterClrMapping/>
  </p:clrMapOvr>
  <p:transition spd="slow">
    <p:push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3C9E87-D09F-6C44-1E69-2F441C84015C}"/>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DF8F29FA-3F2C-BE3D-6118-642796794108}"/>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DC03E7C5-EAF7-FBB1-E636-998C3B4B8C13}"/>
              </a:ext>
            </a:extLst>
          </p:cNvPr>
          <p:cNvSpPr>
            <a:spLocks noGrp="1"/>
          </p:cNvSpPr>
          <p:nvPr>
            <p:ph type="title"/>
          </p:nvPr>
        </p:nvSpPr>
        <p:spPr/>
        <p:txBody>
          <a:bodyPr>
            <a:normAutofit/>
          </a:bodyPr>
          <a:lstStyle/>
          <a:p>
            <a:r>
              <a:rPr lang="en-US" sz="3200" dirty="0">
                <a:latin typeface="Century Schoolbook" panose="02040604050505020304" pitchFamily="18" charset="0"/>
              </a:rPr>
              <a:t>SECSTATE Message to Missions</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7E4285DA-CC51-4A76-25EA-F80AED972D86}"/>
              </a:ext>
            </a:extLst>
          </p:cNvPr>
          <p:cNvSpPr>
            <a:spLocks noGrp="1"/>
          </p:cNvSpPr>
          <p:nvPr>
            <p:ph idx="1"/>
          </p:nvPr>
        </p:nvSpPr>
        <p:spPr>
          <a:xfrm>
            <a:off x="457200" y="1600201"/>
            <a:ext cx="8229600" cy="4791846"/>
          </a:xfrm>
        </p:spPr>
        <p:txBody>
          <a:bodyPr vert="horz" lIns="91440" tIns="45720" rIns="91440" bIns="45720" rtlCol="0" anchor="t">
            <a:normAutofit/>
          </a:bodyPr>
          <a:lstStyle/>
          <a:p>
            <a:pPr marL="0" marR="0" indent="0">
              <a:buNone/>
            </a:pPr>
            <a:r>
              <a:rPr lang="en-US" sz="2100" u="sng" dirty="0">
                <a:latin typeface="Century Schoolbook" panose="02040604050505020304" pitchFamily="18" charset="0"/>
              </a:rPr>
              <a:t>New Foreign Assistance Awards</a:t>
            </a:r>
          </a:p>
          <a:p>
            <a:pPr marL="0" marR="0" indent="0">
              <a:buNone/>
            </a:pPr>
            <a:r>
              <a:rPr lang="en-US" sz="2100" dirty="0">
                <a:latin typeface="Century Schoolbook" panose="02040604050505020304" pitchFamily="18" charset="0"/>
              </a:rPr>
              <a:t> </a:t>
            </a:r>
          </a:p>
          <a:p>
            <a:pPr marL="0" marR="0"/>
            <a:r>
              <a:rPr lang="en-US" sz="2100" dirty="0">
                <a:latin typeface="Century Schoolbook" panose="02040604050505020304" pitchFamily="18" charset="0"/>
              </a:rPr>
              <a:t>Until the review is completed and approvals are issued as consistent with the President’s policy—</a:t>
            </a:r>
          </a:p>
          <a:p>
            <a:pPr marL="400050" lvl="1"/>
            <a:r>
              <a:rPr lang="en-US" sz="2000" dirty="0">
                <a:latin typeface="Century Schoolbook" panose="02040604050505020304" pitchFamily="18" charset="0"/>
              </a:rPr>
              <a:t>no new solicitations for contracts, grants or cooperative agreements </a:t>
            </a:r>
          </a:p>
          <a:p>
            <a:pPr marL="400050" lvl="1"/>
            <a:r>
              <a:rPr lang="en-US" sz="2000" dirty="0">
                <a:latin typeface="Century Schoolbook" panose="02040604050505020304" pitchFamily="18" charset="0"/>
              </a:rPr>
              <a:t>no review of proposals for new awards</a:t>
            </a:r>
          </a:p>
          <a:p>
            <a:pPr lvl="0">
              <a:spcBef>
                <a:spcPts val="1200"/>
              </a:spcBef>
            </a:pPr>
            <a:endParaRPr lang="en-US" sz="2100" dirty="0">
              <a:latin typeface="Century Schoolbook" panose="02040604050505020304" pitchFamily="18" charset="0"/>
            </a:endParaRPr>
          </a:p>
          <a:p>
            <a:pPr lvl="0">
              <a:spcBef>
                <a:spcPts val="1200"/>
              </a:spcBef>
            </a:pPr>
            <a:endParaRPr lang="en-US" sz="2100" dirty="0">
              <a:latin typeface="Century Schoolbook" panose="02040604050505020304" pitchFamily="18" charset="0"/>
            </a:endParaRPr>
          </a:p>
          <a:p>
            <a:pPr marL="0" indent="0" algn="ctr">
              <a:buNone/>
            </a:pPr>
            <a:endParaRPr lang="en-US" sz="2100" dirty="0">
              <a:latin typeface="Century Schoolbook" panose="02040604050505020304" pitchFamily="18" charset="0"/>
            </a:endParaRP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0E6BBF9E-01A5-0480-EFE4-5E4C9E75E8B2}"/>
              </a:ext>
            </a:extLst>
          </p:cNvPr>
          <p:cNvSpPr>
            <a:spLocks noGrp="1"/>
          </p:cNvSpPr>
          <p:nvPr>
            <p:ph type="sldNum" sz="quarter" idx="12"/>
          </p:nvPr>
        </p:nvSpPr>
        <p:spPr/>
        <p:txBody>
          <a:bodyPr/>
          <a:lstStyle/>
          <a:p>
            <a:fld id="{704198DC-2EF7-4B34-A789-AD3A4CDEBD28}" type="slidenum">
              <a:rPr lang="en-US" smtClean="0">
                <a:solidFill>
                  <a:schemeClr val="bg1"/>
                </a:solidFill>
              </a:rPr>
              <a:t>4</a:t>
            </a:fld>
            <a:endParaRPr lang="en-US" dirty="0">
              <a:solidFill>
                <a:schemeClr val="bg1"/>
              </a:solidFill>
            </a:endParaRPr>
          </a:p>
        </p:txBody>
      </p:sp>
      <p:cxnSp>
        <p:nvCxnSpPr>
          <p:cNvPr id="2" name="Straight Connector 1">
            <a:extLst>
              <a:ext uri="{FF2B5EF4-FFF2-40B4-BE49-F238E27FC236}">
                <a16:creationId xmlns:a16="http://schemas.microsoft.com/office/drawing/2014/main" id="{CA238343-1A44-6E89-534D-D4C10568ED8A}"/>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5448302"/>
      </p:ext>
    </p:extLst>
  </p:cSld>
  <p:clrMapOvr>
    <a:masterClrMapping/>
  </p:clrMapOvr>
  <p:transition spd="slow">
    <p:push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F4B3DE-9EFA-F582-9DB3-D49337FFF20E}"/>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82CCCC54-CC30-AFC9-01C1-9738B0891C2C}"/>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2356A177-C67D-237F-8500-E38523AF8BF9}"/>
              </a:ext>
            </a:extLst>
          </p:cNvPr>
          <p:cNvSpPr>
            <a:spLocks noGrp="1"/>
          </p:cNvSpPr>
          <p:nvPr>
            <p:ph type="title"/>
          </p:nvPr>
        </p:nvSpPr>
        <p:spPr/>
        <p:txBody>
          <a:bodyPr>
            <a:normAutofit/>
          </a:bodyPr>
          <a:lstStyle/>
          <a:p>
            <a:r>
              <a:rPr lang="en-US" sz="3200" dirty="0">
                <a:latin typeface="Century Schoolbook" panose="02040604050505020304" pitchFamily="18" charset="0"/>
              </a:rPr>
              <a:t>SECSTATE Message to Missions</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D58CBF68-A727-257D-9446-D04E2FBDF21F}"/>
              </a:ext>
            </a:extLst>
          </p:cNvPr>
          <p:cNvSpPr>
            <a:spLocks noGrp="1"/>
          </p:cNvSpPr>
          <p:nvPr>
            <p:ph idx="1"/>
          </p:nvPr>
        </p:nvSpPr>
        <p:spPr>
          <a:xfrm>
            <a:off x="457200" y="1600201"/>
            <a:ext cx="8229600" cy="4791846"/>
          </a:xfrm>
        </p:spPr>
        <p:txBody>
          <a:bodyPr vert="horz" lIns="91440" tIns="45720" rIns="91440" bIns="45720" rtlCol="0" anchor="t">
            <a:normAutofit/>
          </a:bodyPr>
          <a:lstStyle/>
          <a:p>
            <a:pPr marL="0" marR="0" indent="0">
              <a:buNone/>
            </a:pPr>
            <a:r>
              <a:rPr lang="en-US" sz="2100" u="sng" dirty="0">
                <a:latin typeface="Century Schoolbook" panose="02040604050505020304" pitchFamily="18" charset="0"/>
              </a:rPr>
              <a:t>Existing Foreign Assistance Awards</a:t>
            </a:r>
          </a:p>
          <a:p>
            <a:pPr marL="0" marR="0" indent="0">
              <a:buNone/>
            </a:pPr>
            <a:r>
              <a:rPr lang="en-US" sz="2100" dirty="0">
                <a:latin typeface="Century Schoolbook" panose="02040604050505020304" pitchFamily="18" charset="0"/>
              </a:rPr>
              <a:t> </a:t>
            </a:r>
          </a:p>
          <a:p>
            <a:pPr marL="0" marR="0"/>
            <a:r>
              <a:rPr lang="en-US" sz="2100" dirty="0">
                <a:latin typeface="Century Schoolbook" panose="02040604050505020304" pitchFamily="18" charset="0"/>
              </a:rPr>
              <a:t>Contracting officers and grant officers shall immediately issue stop-work orders, consistent with the terms of the relevant award, until such time as the Secretary shall determine, following a review.  </a:t>
            </a:r>
          </a:p>
          <a:p>
            <a:pPr marL="0" marR="0"/>
            <a:r>
              <a:rPr lang="en-US" sz="2100" dirty="0">
                <a:latin typeface="Century Schoolbook" panose="02040604050505020304" pitchFamily="18" charset="0"/>
              </a:rPr>
              <a:t>No further funding obligated to awards and contracts or indefinite delivery /indefinite quantity (IDIQ) contracts. </a:t>
            </a:r>
          </a:p>
          <a:p>
            <a:pPr marL="0" marR="0"/>
            <a:r>
              <a:rPr lang="en-US" sz="2100" dirty="0">
                <a:latin typeface="Century Schoolbook" panose="02040604050505020304" pitchFamily="18" charset="0"/>
              </a:rPr>
              <a:t>Decisions whether to continue, modify, or terminate programs will be made following this review. </a:t>
            </a:r>
          </a:p>
          <a:p>
            <a:pPr lvl="0">
              <a:spcBef>
                <a:spcPts val="1200"/>
              </a:spcBef>
            </a:pPr>
            <a:endParaRPr lang="en-US" sz="2100" dirty="0">
              <a:latin typeface="Century Schoolbook" panose="02040604050505020304" pitchFamily="18" charset="0"/>
            </a:endParaRPr>
          </a:p>
          <a:p>
            <a:pPr lvl="0">
              <a:spcBef>
                <a:spcPts val="1200"/>
              </a:spcBef>
            </a:pPr>
            <a:endParaRPr lang="en-US" sz="2100" dirty="0">
              <a:latin typeface="Century Schoolbook" panose="02040604050505020304" pitchFamily="18" charset="0"/>
            </a:endParaRPr>
          </a:p>
          <a:p>
            <a:pPr marL="0" indent="0" algn="ctr">
              <a:buNone/>
            </a:pPr>
            <a:endParaRPr lang="en-US" sz="2100" dirty="0">
              <a:latin typeface="Century Schoolbook" panose="02040604050505020304" pitchFamily="18" charset="0"/>
            </a:endParaRP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F2DB1FB2-BDB9-F7CC-54F2-977D646100AD}"/>
              </a:ext>
            </a:extLst>
          </p:cNvPr>
          <p:cNvSpPr>
            <a:spLocks noGrp="1"/>
          </p:cNvSpPr>
          <p:nvPr>
            <p:ph type="sldNum" sz="quarter" idx="12"/>
          </p:nvPr>
        </p:nvSpPr>
        <p:spPr/>
        <p:txBody>
          <a:bodyPr/>
          <a:lstStyle/>
          <a:p>
            <a:fld id="{704198DC-2EF7-4B34-A789-AD3A4CDEBD28}" type="slidenum">
              <a:rPr lang="en-US" smtClean="0">
                <a:solidFill>
                  <a:schemeClr val="bg1"/>
                </a:solidFill>
              </a:rPr>
              <a:t>5</a:t>
            </a:fld>
            <a:endParaRPr lang="en-US" dirty="0">
              <a:solidFill>
                <a:schemeClr val="bg1"/>
              </a:solidFill>
            </a:endParaRPr>
          </a:p>
        </p:txBody>
      </p:sp>
      <p:cxnSp>
        <p:nvCxnSpPr>
          <p:cNvPr id="2" name="Straight Connector 1">
            <a:extLst>
              <a:ext uri="{FF2B5EF4-FFF2-40B4-BE49-F238E27FC236}">
                <a16:creationId xmlns:a16="http://schemas.microsoft.com/office/drawing/2014/main" id="{E87B79D9-E492-C147-366F-B7E93BB8E427}"/>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9626902"/>
      </p:ext>
    </p:extLst>
  </p:cSld>
  <p:clrMapOvr>
    <a:masterClrMapping/>
  </p:clrMapOvr>
  <p:transition spd="slow">
    <p:push dir="d"/>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6487443-27A8-06A5-28FB-BBDFF48A8716}"/>
            </a:ext>
          </a:extLst>
        </p:cNvPr>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D45BD919-148E-C877-6D1F-D45726172BF8}"/>
              </a:ext>
            </a:extLst>
          </p:cNvPr>
          <p:cNvSpPr>
            <a:spLocks noGrp="1"/>
          </p:cNvSpPr>
          <p:nvPr>
            <p:ph type="sldNum" sz="quarter" idx="12"/>
          </p:nvPr>
        </p:nvSpPr>
        <p:spPr/>
        <p:txBody>
          <a:bodyPr/>
          <a:lstStyle/>
          <a:p>
            <a:fld id="{43EE9275-676D-E242-BD06-6EBEA47D69AD}" type="slidenum">
              <a:rPr lang="en-US" altLang="en-US"/>
              <a:pPr/>
              <a:t>6</a:t>
            </a:fld>
            <a:endParaRPr lang="en-US" altLang="en-US" dirty="0"/>
          </a:p>
        </p:txBody>
      </p:sp>
      <p:sp>
        <p:nvSpPr>
          <p:cNvPr id="99330" name="Rectangle 2">
            <a:extLst>
              <a:ext uri="{FF2B5EF4-FFF2-40B4-BE49-F238E27FC236}">
                <a16:creationId xmlns:a16="http://schemas.microsoft.com/office/drawing/2014/main" id="{B9FF55DB-7558-DD28-171F-B0930E886C99}"/>
              </a:ext>
            </a:extLst>
          </p:cNvPr>
          <p:cNvSpPr>
            <a:spLocks noGrp="1" noChangeArrowheads="1"/>
          </p:cNvSpPr>
          <p:nvPr>
            <p:ph type="title"/>
          </p:nvPr>
        </p:nvSpPr>
        <p:spPr/>
        <p:txBody>
          <a:bodyPr>
            <a:normAutofit/>
          </a:bodyPr>
          <a:lstStyle/>
          <a:p>
            <a:r>
              <a:rPr lang="en-US" sz="3200" dirty="0">
                <a:latin typeface="Century Schoolbook" panose="02040604050505020304" pitchFamily="18" charset="0"/>
              </a:rPr>
              <a:t>Existing Awards:  New Disbursements</a:t>
            </a:r>
            <a:endParaRPr lang="en-US" altLang="en-US" sz="3200" dirty="0">
              <a:latin typeface="Century Schoolbook" panose="02040604050505020304" pitchFamily="18" charset="0"/>
            </a:endParaRPr>
          </a:p>
        </p:txBody>
      </p:sp>
      <p:sp>
        <p:nvSpPr>
          <p:cNvPr id="99331" name="Rectangle 3">
            <a:extLst>
              <a:ext uri="{FF2B5EF4-FFF2-40B4-BE49-F238E27FC236}">
                <a16:creationId xmlns:a16="http://schemas.microsoft.com/office/drawing/2014/main" id="{BDA02AA1-F72F-F754-4472-B3B025366146}"/>
              </a:ext>
            </a:extLst>
          </p:cNvPr>
          <p:cNvSpPr>
            <a:spLocks noGrp="1" noChangeArrowheads="1"/>
          </p:cNvSpPr>
          <p:nvPr>
            <p:ph type="body" idx="1"/>
          </p:nvPr>
        </p:nvSpPr>
        <p:spPr>
          <a:xfrm>
            <a:off x="457200" y="1624013"/>
            <a:ext cx="8229600" cy="4525963"/>
          </a:xfrm>
        </p:spPr>
        <p:txBody>
          <a:bodyPr>
            <a:normAutofit/>
          </a:bodyPr>
          <a:lstStyle/>
          <a:p>
            <a:pPr marL="0" marR="0" lvl="0" indent="0">
              <a:buSzPts val="1000"/>
              <a:buNone/>
              <a:tabLst>
                <a:tab pos="457200" algn="l"/>
              </a:tabLst>
            </a:pPr>
            <a:r>
              <a:rPr lang="en-US" sz="2000" u="sng" dirty="0">
                <a:effectLst/>
                <a:latin typeface="Century Schoolbook" panose="02040604050505020304" pitchFamily="18" charset="0"/>
                <a:ea typeface="Times New Roman" panose="02020603050405020304" pitchFamily="18" charset="0"/>
              </a:rPr>
              <a:t>Legal Rights:  Grants and Cooperative Agreements</a:t>
            </a:r>
          </a:p>
          <a:p>
            <a:pPr marL="0" marR="0" lvl="0" indent="0">
              <a:buSzPts val="1000"/>
              <a:buNone/>
              <a:tabLst>
                <a:tab pos="457200" algn="l"/>
              </a:tabLst>
            </a:pPr>
            <a:endParaRPr lang="en-US" sz="2000" u="sng" dirty="0">
              <a:effectLst/>
              <a:latin typeface="Century Schoolbook" panose="02040604050505020304" pitchFamily="18" charset="0"/>
              <a:ea typeface="Times New Roman" panose="02020603050405020304" pitchFamily="18" charset="0"/>
            </a:endParaRPr>
          </a:p>
          <a:p>
            <a:pPr marL="400050">
              <a:buSzPts val="1000"/>
              <a:tabLst>
                <a:tab pos="914400" algn="l"/>
              </a:tabLst>
            </a:pPr>
            <a:r>
              <a:rPr lang="en-US" sz="2000" dirty="0">
                <a:effectLst/>
                <a:latin typeface="Century Schoolbook" panose="02040604050505020304" pitchFamily="18" charset="0"/>
                <a:ea typeface="Times New Roman" panose="02020603050405020304" pitchFamily="18" charset="0"/>
                <a:cs typeface="Times New Roman" panose="02020603050405020304" pitchFamily="18" charset="0"/>
              </a:rPr>
              <a:t>Assistance agreements are not legal obligations of the government.</a:t>
            </a:r>
          </a:p>
          <a:p>
            <a:pPr marL="400050">
              <a:buSzPts val="1000"/>
              <a:tabLst>
                <a:tab pos="914400" algn="l"/>
              </a:tabLst>
            </a:pPr>
            <a:r>
              <a:rPr lang="en-US" sz="2000" dirty="0">
                <a:effectLst/>
                <a:latin typeface="Century Schoolbook" panose="02040604050505020304" pitchFamily="18" charset="0"/>
                <a:ea typeface="Times New Roman" panose="02020603050405020304" pitchFamily="18" charset="0"/>
                <a:cs typeface="Times New Roman" panose="02020603050405020304" pitchFamily="18" charset="0"/>
              </a:rPr>
              <a:t>No right to funds:  funds may be cut off at any time, and there is no enforcement mechanism like the Contract Disputes Act.</a:t>
            </a:r>
          </a:p>
          <a:p>
            <a:pPr marL="400050">
              <a:buSzPts val="1000"/>
              <a:tabLst>
                <a:tab pos="914400" algn="l"/>
              </a:tabLst>
            </a:pPr>
            <a:r>
              <a:rPr lang="en-US" sz="2000" dirty="0">
                <a:effectLst/>
                <a:latin typeface="Century Schoolbook" panose="02040604050505020304" pitchFamily="18" charset="0"/>
                <a:ea typeface="Times New Roman" panose="02020603050405020304" pitchFamily="18" charset="0"/>
                <a:cs typeface="Times New Roman" panose="02020603050405020304" pitchFamily="18" charset="0"/>
              </a:rPr>
              <a:t>According to 2 CFR 340, (Termination) awards can be terminated if they no longer align with program goals or agency priorities.</a:t>
            </a:r>
          </a:p>
          <a:p>
            <a:pPr marL="400050">
              <a:buSzPts val="1000"/>
              <a:tabLst>
                <a:tab pos="914400" algn="l"/>
              </a:tabLst>
            </a:pPr>
            <a:r>
              <a:rPr lang="en-US" sz="2000" dirty="0">
                <a:effectLst/>
                <a:latin typeface="Century Schoolbook" panose="02040604050505020304" pitchFamily="18" charset="0"/>
                <a:ea typeface="Times New Roman" panose="02020603050405020304" pitchFamily="18" charset="0"/>
                <a:cs typeface="Times New Roman" panose="02020603050405020304" pitchFamily="18" charset="0"/>
              </a:rPr>
              <a:t>No Stop Work Orders are issued under assistance awards.</a:t>
            </a:r>
          </a:p>
          <a:p>
            <a:pPr lvl="1" algn="just">
              <a:spcBef>
                <a:spcPts val="600"/>
              </a:spcBef>
            </a:pPr>
            <a:endParaRPr lang="en-US" sz="1400" dirty="0">
              <a:solidFill>
                <a:srgbClr val="000000"/>
              </a:solidFill>
              <a:effectLst/>
              <a:latin typeface="Times New Roman" panose="02020603050405020304" pitchFamily="18" charset="0"/>
              <a:ea typeface="Times New Roman" panose="02020603050405020304" pitchFamily="18" charset="0"/>
            </a:endParaRPr>
          </a:p>
          <a:p>
            <a:pPr marL="0" marR="0" indent="0" algn="just">
              <a:spcBef>
                <a:spcPts val="600"/>
              </a:spcBef>
              <a:buNone/>
            </a:pPr>
            <a:endParaRPr lang="en-US" sz="2800" dirty="0">
              <a:latin typeface="+mj-lt"/>
            </a:endParaRPr>
          </a:p>
          <a:p>
            <a:pPr algn="ctr"/>
            <a:endParaRPr lang="en-US" altLang="en-US" sz="1800" dirty="0">
              <a:latin typeface="+mj-lt"/>
            </a:endParaRPr>
          </a:p>
          <a:p>
            <a:pPr algn="ctr"/>
            <a:endParaRPr lang="en-US" altLang="en-US" dirty="0">
              <a:latin typeface="+mj-lt"/>
            </a:endParaRPr>
          </a:p>
        </p:txBody>
      </p:sp>
      <p:cxnSp>
        <p:nvCxnSpPr>
          <p:cNvPr id="2" name="Straight Connector 1">
            <a:extLst>
              <a:ext uri="{FF2B5EF4-FFF2-40B4-BE49-F238E27FC236}">
                <a16:creationId xmlns:a16="http://schemas.microsoft.com/office/drawing/2014/main" id="{7A6E3F61-E675-C80D-9C2F-D8C3436F1C83}"/>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4383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E23065B-AB5A-8703-CF02-E3771B70C062}"/>
            </a:ext>
          </a:extLst>
        </p:cNvPr>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930B4B67-7F00-608B-16B7-4310D9304F27}"/>
              </a:ext>
            </a:extLst>
          </p:cNvPr>
          <p:cNvSpPr>
            <a:spLocks noGrp="1"/>
          </p:cNvSpPr>
          <p:nvPr>
            <p:ph type="sldNum" sz="quarter" idx="12"/>
          </p:nvPr>
        </p:nvSpPr>
        <p:spPr/>
        <p:txBody>
          <a:bodyPr/>
          <a:lstStyle/>
          <a:p>
            <a:fld id="{43EE9275-676D-E242-BD06-6EBEA47D69AD}" type="slidenum">
              <a:rPr lang="en-US" altLang="en-US"/>
              <a:pPr/>
              <a:t>7</a:t>
            </a:fld>
            <a:endParaRPr lang="en-US" altLang="en-US" dirty="0"/>
          </a:p>
        </p:txBody>
      </p:sp>
      <p:sp>
        <p:nvSpPr>
          <p:cNvPr id="99330" name="Rectangle 2">
            <a:extLst>
              <a:ext uri="{FF2B5EF4-FFF2-40B4-BE49-F238E27FC236}">
                <a16:creationId xmlns:a16="http://schemas.microsoft.com/office/drawing/2014/main" id="{A20D88F4-206D-59BC-74F4-5652BE380894}"/>
              </a:ext>
            </a:extLst>
          </p:cNvPr>
          <p:cNvSpPr>
            <a:spLocks noGrp="1" noChangeArrowheads="1"/>
          </p:cNvSpPr>
          <p:nvPr>
            <p:ph type="title"/>
          </p:nvPr>
        </p:nvSpPr>
        <p:spPr/>
        <p:txBody>
          <a:bodyPr>
            <a:normAutofit/>
          </a:bodyPr>
          <a:lstStyle/>
          <a:p>
            <a:r>
              <a:rPr lang="en-US" sz="3200" dirty="0">
                <a:latin typeface="Century Schoolbook" panose="02040604050505020304" pitchFamily="18" charset="0"/>
              </a:rPr>
              <a:t>Existing Awards:  New Disbursements</a:t>
            </a:r>
            <a:endParaRPr lang="en-US" altLang="en-US" sz="3200" dirty="0">
              <a:latin typeface="Century Schoolbook" panose="02040604050505020304" pitchFamily="18" charset="0"/>
            </a:endParaRPr>
          </a:p>
        </p:txBody>
      </p:sp>
      <p:sp>
        <p:nvSpPr>
          <p:cNvPr id="99331" name="Rectangle 3">
            <a:extLst>
              <a:ext uri="{FF2B5EF4-FFF2-40B4-BE49-F238E27FC236}">
                <a16:creationId xmlns:a16="http://schemas.microsoft.com/office/drawing/2014/main" id="{91F9F7EF-8EF1-2E07-4DC5-D2EDCE8EF3E2}"/>
              </a:ext>
            </a:extLst>
          </p:cNvPr>
          <p:cNvSpPr>
            <a:spLocks noGrp="1" noChangeArrowheads="1"/>
          </p:cNvSpPr>
          <p:nvPr>
            <p:ph type="body" idx="1"/>
          </p:nvPr>
        </p:nvSpPr>
        <p:spPr>
          <a:xfrm>
            <a:off x="457200" y="1624013"/>
            <a:ext cx="8229600" cy="4525963"/>
          </a:xfrm>
        </p:spPr>
        <p:txBody>
          <a:bodyPr>
            <a:normAutofit fontScale="92500" lnSpcReduction="20000"/>
          </a:bodyPr>
          <a:lstStyle/>
          <a:p>
            <a:pPr marL="0" indent="0" algn="just">
              <a:spcBef>
                <a:spcPts val="600"/>
              </a:spcBef>
              <a:buNone/>
            </a:pPr>
            <a:r>
              <a:rPr lang="en-US" sz="2200" u="sng" dirty="0">
                <a:latin typeface="Century Schoolbook" panose="02040604050505020304" pitchFamily="18" charset="0"/>
                <a:ea typeface="Times New Roman" panose="02020603050405020304" pitchFamily="18" charset="0"/>
              </a:rPr>
              <a:t>Legal Rights:  Contractors </a:t>
            </a:r>
          </a:p>
          <a:p>
            <a:pPr marL="0" indent="0" algn="just">
              <a:spcBef>
                <a:spcPts val="600"/>
              </a:spcBef>
              <a:buNone/>
            </a:pPr>
            <a:endParaRPr lang="en-US" sz="1800" u="sng" dirty="0">
              <a:effectLst/>
              <a:latin typeface="Century Schoolbook" panose="02040604050505020304" pitchFamily="18" charset="0"/>
            </a:endParaRPr>
          </a:p>
          <a:p>
            <a:pPr marL="400050">
              <a:buSzPts val="1000"/>
              <a:tabLst>
                <a:tab pos="914400" algn="l"/>
              </a:tabLst>
            </a:pPr>
            <a:r>
              <a:rPr lang="en-US" sz="2200" dirty="0">
                <a:effectLst/>
                <a:latin typeface="Century Schoolbook" panose="02040604050505020304" pitchFamily="18" charset="0"/>
                <a:ea typeface="Times New Roman" panose="02020603050405020304" pitchFamily="18" charset="0"/>
                <a:cs typeface="Times New Roman" panose="02020603050405020304" pitchFamily="18" charset="0"/>
              </a:rPr>
              <a:t>Contracts are a legal obligation for the government to pay costs.  Not paying costs is a breach of the contract.  </a:t>
            </a:r>
          </a:p>
          <a:p>
            <a:pPr marL="400050">
              <a:buSzPts val="1000"/>
              <a:tabLst>
                <a:tab pos="914400" algn="l"/>
              </a:tabLst>
            </a:pPr>
            <a:r>
              <a:rPr lang="en-US" sz="2200" dirty="0">
                <a:effectLst/>
                <a:latin typeface="Century Schoolbook" panose="02040604050505020304" pitchFamily="18" charset="0"/>
                <a:ea typeface="Times New Roman" panose="02020603050405020304" pitchFamily="18" charset="0"/>
                <a:cs typeface="Times New Roman" panose="02020603050405020304" pitchFamily="18" charset="0"/>
              </a:rPr>
              <a:t>Contracts contain a “subject to the availability of funds” clause.</a:t>
            </a:r>
          </a:p>
          <a:p>
            <a:pPr marL="400050">
              <a:buSzPts val="1000"/>
              <a:tabLst>
                <a:tab pos="914400" algn="l"/>
              </a:tabLst>
            </a:pPr>
            <a:r>
              <a:rPr lang="en-US" sz="2200" dirty="0">
                <a:effectLst/>
                <a:latin typeface="Century Schoolbook" panose="02040604050505020304" pitchFamily="18" charset="0"/>
                <a:ea typeface="Times New Roman" panose="02020603050405020304" pitchFamily="18" charset="0"/>
                <a:cs typeface="Times New Roman" panose="02020603050405020304" pitchFamily="18" charset="0"/>
              </a:rPr>
              <a:t>This reflects the Anti-Deficiency Act, whereby funds cannot be obligated or expended unless there are available appropriated funds.</a:t>
            </a:r>
          </a:p>
          <a:p>
            <a:pPr marL="400050">
              <a:buSzPts val="1000"/>
              <a:tabLst>
                <a:tab pos="914400" algn="l"/>
              </a:tabLst>
            </a:pPr>
            <a:r>
              <a:rPr lang="en-US" sz="2200" dirty="0">
                <a:effectLst/>
                <a:latin typeface="Century Schoolbook" panose="02040604050505020304" pitchFamily="18" charset="0"/>
                <a:ea typeface="Times New Roman" panose="02020603050405020304" pitchFamily="18" charset="0"/>
                <a:cs typeface="Times New Roman" panose="02020603050405020304" pitchFamily="18" charset="0"/>
              </a:rPr>
              <a:t>Subject to availability of funds clause is not an excuse not to pay costs so long as appropriated funds remain available.  </a:t>
            </a:r>
            <a:r>
              <a:rPr lang="en-US" sz="2200" i="1" dirty="0">
                <a:effectLst/>
                <a:latin typeface="Century Schoolbook" panose="02040604050505020304" pitchFamily="18" charset="0"/>
                <a:ea typeface="Times New Roman" panose="02020603050405020304" pitchFamily="18" charset="0"/>
                <a:cs typeface="Times New Roman" panose="02020603050405020304" pitchFamily="18" charset="0"/>
              </a:rPr>
              <a:t>Cherokee Nation of Okla. v. Leavitt</a:t>
            </a:r>
            <a:r>
              <a:rPr lang="en-US" sz="2200" dirty="0">
                <a:effectLst/>
                <a:latin typeface="Century Schoolbook" panose="02040604050505020304" pitchFamily="18" charset="0"/>
                <a:ea typeface="Times New Roman" panose="02020603050405020304" pitchFamily="18" charset="0"/>
                <a:cs typeface="Times New Roman" panose="02020603050405020304" pitchFamily="18" charset="0"/>
              </a:rPr>
              <a:t> (2005).</a:t>
            </a:r>
          </a:p>
          <a:p>
            <a:pPr marL="400050">
              <a:buSzPts val="1000"/>
              <a:tabLst>
                <a:tab pos="914400" algn="l"/>
              </a:tabLst>
            </a:pPr>
            <a:r>
              <a:rPr lang="en-US" sz="2200" dirty="0">
                <a:effectLst/>
                <a:latin typeface="Century Schoolbook" panose="02040604050505020304" pitchFamily="18" charset="0"/>
                <a:ea typeface="Times New Roman" panose="02020603050405020304" pitchFamily="18" charset="0"/>
                <a:cs typeface="Times New Roman" panose="02020603050405020304" pitchFamily="18" charset="0"/>
              </a:rPr>
              <a:t>But Contracting Officers may understand Anti-Deficiency Act or may fear retribution if they make payments.</a:t>
            </a:r>
          </a:p>
          <a:p>
            <a:pPr marL="400050">
              <a:buSzPts val="1000"/>
              <a:tabLst>
                <a:tab pos="914400" algn="l"/>
              </a:tabLst>
            </a:pPr>
            <a:r>
              <a:rPr lang="en-US" sz="2200" dirty="0">
                <a:effectLst/>
                <a:latin typeface="Century Schoolbook" panose="02040604050505020304" pitchFamily="18" charset="0"/>
                <a:ea typeface="Times New Roman" panose="02020603050405020304" pitchFamily="18" charset="0"/>
                <a:cs typeface="Times New Roman" panose="02020603050405020304" pitchFamily="18" charset="0"/>
              </a:rPr>
              <a:t>Possible need to enforce through Contract Disputes Act process.</a:t>
            </a:r>
          </a:p>
          <a:p>
            <a:pPr marL="400050">
              <a:buSzPts val="1000"/>
              <a:tabLst>
                <a:tab pos="914400" algn="l"/>
              </a:tabLst>
            </a:pPr>
            <a:r>
              <a:rPr lang="en-US" sz="2200" dirty="0">
                <a:effectLst/>
                <a:latin typeface="Century Schoolbook" panose="02040604050505020304" pitchFamily="18" charset="0"/>
                <a:ea typeface="Times New Roman" panose="02020603050405020304" pitchFamily="18" charset="0"/>
                <a:cs typeface="Times New Roman" panose="02020603050405020304" pitchFamily="18" charset="0"/>
              </a:rPr>
              <a:t>Subject to stop work orders and terminations for convenience.</a:t>
            </a:r>
          </a:p>
          <a:p>
            <a:pPr lvl="1" algn="just">
              <a:spcBef>
                <a:spcPts val="600"/>
              </a:spcBef>
            </a:pPr>
            <a:endParaRPr lang="en-US" sz="1400" dirty="0">
              <a:solidFill>
                <a:srgbClr val="000000"/>
              </a:solidFill>
              <a:effectLst/>
              <a:latin typeface="Times New Roman" panose="02020603050405020304" pitchFamily="18" charset="0"/>
              <a:ea typeface="Times New Roman" panose="02020603050405020304" pitchFamily="18" charset="0"/>
            </a:endParaRPr>
          </a:p>
          <a:p>
            <a:pPr marL="0" marR="0" indent="0" algn="just">
              <a:spcBef>
                <a:spcPts val="600"/>
              </a:spcBef>
              <a:buNone/>
            </a:pPr>
            <a:endParaRPr lang="en-US" sz="2800" dirty="0">
              <a:latin typeface="+mj-lt"/>
            </a:endParaRPr>
          </a:p>
          <a:p>
            <a:pPr algn="ctr"/>
            <a:endParaRPr lang="en-US" altLang="en-US" sz="1800" dirty="0">
              <a:latin typeface="+mj-lt"/>
            </a:endParaRPr>
          </a:p>
          <a:p>
            <a:pPr algn="ctr"/>
            <a:endParaRPr lang="en-US" altLang="en-US" dirty="0">
              <a:latin typeface="+mj-lt"/>
            </a:endParaRPr>
          </a:p>
        </p:txBody>
      </p:sp>
      <p:cxnSp>
        <p:nvCxnSpPr>
          <p:cNvPr id="2" name="Straight Connector 1">
            <a:extLst>
              <a:ext uri="{FF2B5EF4-FFF2-40B4-BE49-F238E27FC236}">
                <a16:creationId xmlns:a16="http://schemas.microsoft.com/office/drawing/2014/main" id="{87E0E4F2-B281-9876-C9B5-9863ADDB1BAA}"/>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1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21914060-1F60-77E7-19CC-AD02A1B53165}"/>
              </a:ext>
            </a:extLst>
          </p:cNvPr>
          <p:cNvSpPr>
            <a:spLocks noGrp="1"/>
          </p:cNvSpPr>
          <p:nvPr>
            <p:ph type="sldNum" sz="quarter" idx="12"/>
          </p:nvPr>
        </p:nvSpPr>
        <p:spPr/>
        <p:txBody>
          <a:bodyPr/>
          <a:lstStyle/>
          <a:p>
            <a:fld id="{43EE9275-676D-E242-BD06-6EBEA47D69AD}" type="slidenum">
              <a:rPr lang="en-US" altLang="en-US"/>
              <a:pPr/>
              <a:t>8</a:t>
            </a:fld>
            <a:endParaRPr lang="en-US" altLang="en-US" dirty="0"/>
          </a:p>
        </p:txBody>
      </p:sp>
      <p:sp>
        <p:nvSpPr>
          <p:cNvPr id="99330" name="Rectangle 2">
            <a:extLst>
              <a:ext uri="{FF2B5EF4-FFF2-40B4-BE49-F238E27FC236}">
                <a16:creationId xmlns:a16="http://schemas.microsoft.com/office/drawing/2014/main" id="{6EAE3B84-97A0-369C-B0C5-4DEDE6C77604}"/>
              </a:ext>
            </a:extLst>
          </p:cNvPr>
          <p:cNvSpPr>
            <a:spLocks noGrp="1" noChangeArrowheads="1"/>
          </p:cNvSpPr>
          <p:nvPr>
            <p:ph type="title"/>
          </p:nvPr>
        </p:nvSpPr>
        <p:spPr/>
        <p:txBody>
          <a:bodyPr>
            <a:normAutofit/>
          </a:bodyPr>
          <a:lstStyle/>
          <a:p>
            <a:r>
              <a:rPr lang="en-US" altLang="en-US" sz="3200" dirty="0">
                <a:latin typeface="Century Schoolbook" panose="02040604050505020304" pitchFamily="18" charset="0"/>
              </a:rPr>
              <a:t>Existing Awards:  Stop Work and Terminations</a:t>
            </a:r>
          </a:p>
        </p:txBody>
      </p:sp>
      <p:sp>
        <p:nvSpPr>
          <p:cNvPr id="99331" name="Rectangle 3">
            <a:extLst>
              <a:ext uri="{FF2B5EF4-FFF2-40B4-BE49-F238E27FC236}">
                <a16:creationId xmlns:a16="http://schemas.microsoft.com/office/drawing/2014/main" id="{BB255F25-081B-C94A-DE12-F83345635871}"/>
              </a:ext>
            </a:extLst>
          </p:cNvPr>
          <p:cNvSpPr>
            <a:spLocks noGrp="1" noChangeArrowheads="1"/>
          </p:cNvSpPr>
          <p:nvPr>
            <p:ph type="body" idx="1"/>
          </p:nvPr>
        </p:nvSpPr>
        <p:spPr>
          <a:xfrm>
            <a:off x="457200" y="1417639"/>
            <a:ext cx="8305800" cy="4525963"/>
          </a:xfrm>
        </p:spPr>
        <p:txBody>
          <a:bodyPr>
            <a:normAutofit fontScale="77500" lnSpcReduction="20000"/>
          </a:bodyPr>
          <a:lstStyle/>
          <a:p>
            <a:pPr marL="0" marR="228600" indent="0" algn="just">
              <a:spcBef>
                <a:spcPts val="600"/>
              </a:spcBef>
              <a:buNone/>
            </a:pPr>
            <a:endParaRPr lang="en-US" sz="1800" dirty="0"/>
          </a:p>
          <a:p>
            <a:pPr marL="0" marR="0" lvl="0" indent="0">
              <a:buSzPts val="1000"/>
              <a:buNone/>
              <a:tabLst>
                <a:tab pos="457200" algn="l"/>
              </a:tabLst>
            </a:pPr>
            <a:r>
              <a:rPr lang="en-US" sz="1900" u="sng" dirty="0">
                <a:effectLst/>
                <a:latin typeface="Century" panose="02040604050505020304" pitchFamily="18" charset="0"/>
                <a:ea typeface="Times New Roman" panose="02020603050405020304" pitchFamily="18" charset="0"/>
              </a:rPr>
              <a:t>Stop Work Orders</a:t>
            </a:r>
          </a:p>
          <a:p>
            <a:pPr marL="0" marR="0" lvl="0" indent="0">
              <a:buSzPts val="1000"/>
              <a:buNone/>
              <a:tabLst>
                <a:tab pos="457200" algn="l"/>
              </a:tabLst>
            </a:pPr>
            <a:endParaRPr lang="en-US" sz="1900" u="sng" dirty="0">
              <a:effectLst/>
              <a:latin typeface="Century" panose="02040604050505020304" pitchFamily="18" charset="0"/>
              <a:ea typeface="Times New Roman" panose="02020603050405020304" pitchFamily="18" charset="0"/>
            </a:endParaRPr>
          </a:p>
          <a:p>
            <a:pPr>
              <a:buSzPts val="1000"/>
              <a:buFont typeface="Symbol" pitchFamily="2" charset="2"/>
              <a:buChar char=""/>
              <a:tabLst>
                <a:tab pos="457200" algn="l"/>
              </a:tabLst>
            </a:pPr>
            <a:r>
              <a:rPr lang="en-US" sz="1900" dirty="0">
                <a:effectLst/>
                <a:latin typeface="Century" panose="02040604050505020304" pitchFamily="18" charset="0"/>
                <a:ea typeface="Times New Roman" panose="02020603050405020304" pitchFamily="18" charset="0"/>
              </a:rPr>
              <a:t>COs are issuing Stop Work orders that outline expected parameters of the stoppage and the treatment of costs.</a:t>
            </a:r>
          </a:p>
          <a:p>
            <a:pPr>
              <a:buSzPts val="1000"/>
              <a:buFont typeface="Symbol" pitchFamily="2" charset="2"/>
              <a:buChar char=""/>
              <a:tabLst>
                <a:tab pos="457200" algn="l"/>
              </a:tabLst>
            </a:pPr>
            <a:r>
              <a:rPr lang="en-US" sz="1900" dirty="0">
                <a:effectLst/>
                <a:latin typeface="Century" panose="02040604050505020304" pitchFamily="18" charset="0"/>
                <a:ea typeface="Times New Roman" panose="02020603050405020304" pitchFamily="18" charset="0"/>
              </a:rPr>
              <a:t>According to FAR clause 52.242-15, contractors must immediately comply and minimize costs during the work stoppage.</a:t>
            </a:r>
          </a:p>
          <a:p>
            <a:pPr>
              <a:buSzPts val="1000"/>
              <a:buFont typeface="Symbol" pitchFamily="2" charset="2"/>
              <a:buChar char=""/>
              <a:tabLst>
                <a:tab pos="457200" algn="l"/>
              </a:tabLst>
            </a:pPr>
            <a:r>
              <a:rPr lang="en-US" sz="1900" dirty="0">
                <a:effectLst/>
                <a:latin typeface="Century" panose="02040604050505020304" pitchFamily="18" charset="0"/>
                <a:ea typeface="Times New Roman" panose="02020603050405020304" pitchFamily="18" charset="0"/>
              </a:rPr>
              <a:t>Stop Work Orders typically last 90 days and can be extended or converted to a termination for convenience under these circumstances. </a:t>
            </a:r>
          </a:p>
          <a:p>
            <a:pPr>
              <a:buSzPts val="1000"/>
              <a:buFont typeface="Symbol" pitchFamily="2" charset="2"/>
              <a:buChar char=""/>
              <a:tabLst>
                <a:tab pos="457200" algn="l"/>
              </a:tabLst>
            </a:pPr>
            <a:r>
              <a:rPr lang="en-US" sz="1900" dirty="0">
                <a:effectLst/>
                <a:latin typeface="Century" panose="02040604050505020304" pitchFamily="18" charset="0"/>
                <a:ea typeface="Times New Roman" panose="02020603050405020304" pitchFamily="18" charset="0"/>
              </a:rPr>
              <a:t>It is difficult to jam on the brakes on a USAID contract. Contractors usually manage regular payments (rent, utilities, etc.) that cannot be readily stopped and must comply with local labor laws requiring advance notices for layoffs.</a:t>
            </a:r>
          </a:p>
          <a:p>
            <a:pPr>
              <a:buSzPts val="1000"/>
              <a:buFont typeface="Symbol" pitchFamily="2" charset="2"/>
              <a:buChar char=""/>
              <a:tabLst>
                <a:tab pos="457200" algn="l"/>
              </a:tabLst>
            </a:pPr>
            <a:r>
              <a:rPr lang="en-US" sz="1900" dirty="0">
                <a:effectLst/>
                <a:latin typeface="Century" panose="02040604050505020304" pitchFamily="18" charset="0"/>
                <a:ea typeface="Times New Roman" panose="02020603050405020304" pitchFamily="18" charset="0"/>
              </a:rPr>
              <a:t>Contractors should make sure there's an understanding with the CO on how to treat these types of costs at the onset.</a:t>
            </a:r>
          </a:p>
          <a:p>
            <a:pPr>
              <a:buSzPts val="1000"/>
              <a:buFont typeface="Symbol" pitchFamily="2" charset="2"/>
              <a:buChar char=""/>
              <a:tabLst>
                <a:tab pos="457200" algn="l"/>
              </a:tabLst>
            </a:pPr>
            <a:r>
              <a:rPr lang="en-US" sz="1900" dirty="0">
                <a:effectLst/>
                <a:latin typeface="Century" panose="02040604050505020304" pitchFamily="18" charset="0"/>
                <a:ea typeface="Times New Roman" panose="02020603050405020304" pitchFamily="18" charset="0"/>
              </a:rPr>
              <a:t>90-day Stop Work Orders impact cash flow and covering indirect costs, causing uncertainty in ongoing and planned activities.</a:t>
            </a:r>
          </a:p>
          <a:p>
            <a:pPr marL="0" indent="0">
              <a:buSzPts val="1000"/>
              <a:buNone/>
              <a:tabLst>
                <a:tab pos="457200" algn="l"/>
              </a:tabLst>
            </a:pPr>
            <a:endParaRPr lang="en-US" sz="1900" dirty="0">
              <a:latin typeface="Century" panose="02040604050505020304" pitchFamily="18" charset="0"/>
              <a:ea typeface="Times New Roman" panose="02020603050405020304" pitchFamily="18" charset="0"/>
            </a:endParaRPr>
          </a:p>
          <a:p>
            <a:pPr marL="0" indent="0">
              <a:buSzPts val="1000"/>
              <a:buNone/>
              <a:tabLst>
                <a:tab pos="457200" algn="l"/>
              </a:tabLst>
            </a:pPr>
            <a:r>
              <a:rPr lang="en-US" sz="1900" u="sng" dirty="0">
                <a:latin typeface="Century" panose="02040604050505020304" pitchFamily="18" charset="0"/>
                <a:ea typeface="Times New Roman" panose="02020603050405020304" pitchFamily="18" charset="0"/>
              </a:rPr>
              <a:t>Terminations for Convenience</a:t>
            </a:r>
          </a:p>
          <a:p>
            <a:pPr marL="0" indent="0">
              <a:buSzPts val="1000"/>
              <a:buNone/>
              <a:tabLst>
                <a:tab pos="457200" algn="l"/>
              </a:tabLst>
            </a:pPr>
            <a:endParaRPr lang="en-US" sz="1900" u="sng" dirty="0">
              <a:latin typeface="Century" panose="02040604050505020304" pitchFamily="18" charset="0"/>
              <a:ea typeface="Times New Roman" panose="02020603050405020304" pitchFamily="18" charset="0"/>
            </a:endParaRPr>
          </a:p>
          <a:p>
            <a:pPr>
              <a:buSzPts val="1000"/>
              <a:buFont typeface="Symbol" pitchFamily="2" charset="2"/>
              <a:buChar char=""/>
              <a:tabLst>
                <a:tab pos="457200" algn="l"/>
              </a:tabLst>
            </a:pPr>
            <a:r>
              <a:rPr lang="en-US" sz="1900" dirty="0">
                <a:effectLst/>
                <a:latin typeface="Century" panose="02040604050505020304" pitchFamily="18" charset="0"/>
                <a:ea typeface="Times New Roman" panose="02020603050405020304" pitchFamily="18" charset="0"/>
              </a:rPr>
              <a:t>Contractors should position themselves to recover all costs and associated fixed fee (short of anticipated profit).</a:t>
            </a:r>
            <a:endParaRPr lang="en-US" sz="1900" dirty="0">
              <a:latin typeface="Century" panose="02040604050505020304" pitchFamily="18" charset="0"/>
              <a:ea typeface="Times New Roman" panose="02020603050405020304" pitchFamily="18" charset="0"/>
            </a:endParaRPr>
          </a:p>
          <a:p>
            <a:pPr>
              <a:buSzPts val="1000"/>
              <a:buFont typeface="Symbol" pitchFamily="2" charset="2"/>
              <a:buChar char=""/>
              <a:tabLst>
                <a:tab pos="457200" algn="l"/>
              </a:tabLst>
            </a:pPr>
            <a:endParaRPr lang="en-US" sz="1900" dirty="0">
              <a:latin typeface="Century Schoolbook" panose="02040604050505020304" pitchFamily="18" charset="0"/>
              <a:ea typeface="Times New Roman" panose="02020603050405020304" pitchFamily="18" charset="0"/>
            </a:endParaRPr>
          </a:p>
          <a:p>
            <a:pPr>
              <a:buSzPts val="1000"/>
              <a:buFont typeface="Symbol" pitchFamily="2" charset="2"/>
              <a:buChar char=""/>
              <a:tabLst>
                <a:tab pos="457200" algn="l"/>
              </a:tabLst>
            </a:pPr>
            <a:endParaRPr lang="en-US" sz="1900" dirty="0">
              <a:effectLst/>
              <a:latin typeface="Times New Roman" panose="02020603050405020304" pitchFamily="18" charset="0"/>
              <a:ea typeface="Times New Roman" panose="02020603050405020304" pitchFamily="18" charset="0"/>
            </a:endParaRPr>
          </a:p>
          <a:p>
            <a:pPr algn="ctr"/>
            <a:endParaRPr lang="en-US" altLang="en-US" sz="1800" dirty="0"/>
          </a:p>
          <a:p>
            <a:pPr algn="ctr"/>
            <a:endParaRPr lang="en-US" altLang="en-US" dirty="0"/>
          </a:p>
        </p:txBody>
      </p:sp>
      <p:cxnSp>
        <p:nvCxnSpPr>
          <p:cNvPr id="2" name="Straight Connector 1">
            <a:extLst>
              <a:ext uri="{FF2B5EF4-FFF2-40B4-BE49-F238E27FC236}">
                <a16:creationId xmlns:a16="http://schemas.microsoft.com/office/drawing/2014/main" id="{8DBFB952-1CC0-B80F-D594-A270457A5FD1}"/>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216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120453-31A6-6A7D-BE09-4925E0477D81}"/>
            </a:ext>
          </a:extLst>
        </p:cNvPr>
        <p:cNvGrpSpPr/>
        <p:nvPr/>
      </p:nvGrpSpPr>
      <p:grpSpPr>
        <a:xfrm>
          <a:off x="0" y="0"/>
          <a:ext cx="0" cy="0"/>
          <a:chOff x="0" y="0"/>
          <a:chExt cx="0" cy="0"/>
        </a:xfrm>
      </p:grpSpPr>
      <p:sp>
        <p:nvSpPr>
          <p:cNvPr id="33" name="Title 10">
            <a:extLst>
              <a:ext uri="{FF2B5EF4-FFF2-40B4-BE49-F238E27FC236}">
                <a16:creationId xmlns:a16="http://schemas.microsoft.com/office/drawing/2014/main" id="{7B947599-0106-7BBF-7991-7C943B6D2E6D}"/>
              </a:ext>
            </a:extLst>
          </p:cNvPr>
          <p:cNvSpPr txBox="1">
            <a:spLocks/>
          </p:cNvSpPr>
          <p:nvPr/>
        </p:nvSpPr>
        <p:spPr>
          <a:xfrm>
            <a:off x="457200" y="274639"/>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dirty="0"/>
          </a:p>
        </p:txBody>
      </p:sp>
      <p:sp>
        <p:nvSpPr>
          <p:cNvPr id="10" name="Title 9">
            <a:extLst>
              <a:ext uri="{FF2B5EF4-FFF2-40B4-BE49-F238E27FC236}">
                <a16:creationId xmlns:a16="http://schemas.microsoft.com/office/drawing/2014/main" id="{31B169DF-DEEC-0139-CBCB-94214F6D5FCD}"/>
              </a:ext>
            </a:extLst>
          </p:cNvPr>
          <p:cNvSpPr>
            <a:spLocks noGrp="1"/>
          </p:cNvSpPr>
          <p:nvPr>
            <p:ph type="title"/>
          </p:nvPr>
        </p:nvSpPr>
        <p:spPr/>
        <p:txBody>
          <a:bodyPr>
            <a:normAutofit/>
          </a:bodyPr>
          <a:lstStyle/>
          <a:p>
            <a:r>
              <a:rPr lang="en-US" sz="3200" dirty="0">
                <a:latin typeface="Century Schoolbook" panose="02040604050505020304" pitchFamily="18" charset="0"/>
              </a:rPr>
              <a:t>SECSTATE Message to Missions</a:t>
            </a:r>
            <a:endParaRPr lang="en-US" dirty="0">
              <a:latin typeface="Century Schoolbook" panose="02040604050505020304" pitchFamily="18" charset="0"/>
            </a:endParaRPr>
          </a:p>
        </p:txBody>
      </p:sp>
      <p:sp>
        <p:nvSpPr>
          <p:cNvPr id="11" name="Content Placeholder 10">
            <a:extLst>
              <a:ext uri="{FF2B5EF4-FFF2-40B4-BE49-F238E27FC236}">
                <a16:creationId xmlns:a16="http://schemas.microsoft.com/office/drawing/2014/main" id="{B7472E52-00AF-B44B-BACF-49A0B7DD93B1}"/>
              </a:ext>
            </a:extLst>
          </p:cNvPr>
          <p:cNvSpPr>
            <a:spLocks noGrp="1"/>
          </p:cNvSpPr>
          <p:nvPr>
            <p:ph idx="1"/>
          </p:nvPr>
        </p:nvSpPr>
        <p:spPr>
          <a:xfrm>
            <a:off x="457200" y="1600201"/>
            <a:ext cx="8229600" cy="4791846"/>
          </a:xfrm>
        </p:spPr>
        <p:txBody>
          <a:bodyPr vert="horz" lIns="91440" tIns="45720" rIns="91440" bIns="45720" rtlCol="0" anchor="t">
            <a:normAutofit/>
          </a:bodyPr>
          <a:lstStyle/>
          <a:p>
            <a:pPr marL="0" marR="0" indent="0">
              <a:buNone/>
            </a:pPr>
            <a:r>
              <a:rPr lang="en-US" sz="2100" u="sng" dirty="0">
                <a:latin typeface="Century" panose="02040604050505020304" pitchFamily="18" charset="0"/>
              </a:rPr>
              <a:t>Waivers</a:t>
            </a:r>
          </a:p>
          <a:p>
            <a:pPr marL="0" marR="0" indent="0">
              <a:buNone/>
            </a:pPr>
            <a:r>
              <a:rPr lang="en-US" sz="2100" dirty="0">
                <a:latin typeface="Century" panose="02040604050505020304" pitchFamily="18" charset="0"/>
              </a:rPr>
              <a:t> </a:t>
            </a:r>
          </a:p>
          <a:p>
            <a:pPr marL="0" marR="0"/>
            <a:r>
              <a:rPr lang="en-US" sz="2000" dirty="0">
                <a:latin typeface="Century" panose="02040604050505020304" pitchFamily="18" charset="0"/>
                <a:cs typeface="Times New Roman" panose="02020603050405020304" pitchFamily="18" charset="0"/>
              </a:rPr>
              <a:t>Available for:</a:t>
            </a:r>
          </a:p>
          <a:p>
            <a:pPr lvl="1" indent="-342900">
              <a:buFont typeface="Arial" panose="020B0604020202020204" pitchFamily="34" charset="0"/>
              <a:buChar char="•"/>
            </a:pPr>
            <a:r>
              <a:rPr lang="en-US" sz="2000" dirty="0">
                <a:latin typeface="Century" panose="02040604050505020304" pitchFamily="18" charset="0"/>
                <a:cs typeface="Times New Roman" panose="02020603050405020304" pitchFamily="18" charset="0"/>
              </a:rPr>
              <a:t>foreign military financing for Israel and Egypt </a:t>
            </a:r>
          </a:p>
          <a:p>
            <a:pPr lvl="1" indent="-342900">
              <a:buFont typeface="Arial" panose="020B0604020202020204" pitchFamily="34" charset="0"/>
              <a:buChar char="•"/>
            </a:pPr>
            <a:r>
              <a:rPr lang="en-US" sz="2000" dirty="0">
                <a:latin typeface="Century" panose="02040604050505020304" pitchFamily="18" charset="0"/>
                <a:cs typeface="Times New Roman" panose="02020603050405020304" pitchFamily="18" charset="0"/>
              </a:rPr>
              <a:t>emergency food assistance </a:t>
            </a:r>
          </a:p>
          <a:p>
            <a:pPr lvl="1" indent="-342900">
              <a:buFont typeface="Arial" panose="020B0604020202020204" pitchFamily="34" charset="0"/>
              <a:buChar char="•"/>
            </a:pPr>
            <a:r>
              <a:rPr lang="en-US" sz="2000" dirty="0">
                <a:latin typeface="Century" panose="02040604050505020304" pitchFamily="18" charset="0"/>
                <a:cs typeface="Times New Roman" panose="02020603050405020304" pitchFamily="18" charset="0"/>
              </a:rPr>
              <a:t>legitimate expenses incurred prior to today under existing awards or legitimate expenses associated with stop-work orders</a:t>
            </a:r>
          </a:p>
          <a:p>
            <a:pPr lvl="1" indent="-342900">
              <a:buFont typeface="Arial" panose="020B0604020202020204" pitchFamily="34" charset="0"/>
              <a:buChar char="•"/>
            </a:pPr>
            <a:r>
              <a:rPr lang="en-US" sz="2000" dirty="0">
                <a:latin typeface="Century" panose="02040604050505020304" pitchFamily="18" charset="0"/>
                <a:cs typeface="Times New Roman" panose="02020603050405020304" pitchFamily="18" charset="0"/>
              </a:rPr>
              <a:t>exceptions to the pause approved by the Director of Foreign Assistance. </a:t>
            </a:r>
          </a:p>
          <a:p>
            <a:endParaRPr lang="en-US" sz="4000" dirty="0">
              <a:ea typeface="Calibri"/>
              <a:cs typeface="Calibri"/>
            </a:endParaRPr>
          </a:p>
        </p:txBody>
      </p:sp>
      <p:sp>
        <p:nvSpPr>
          <p:cNvPr id="4" name="Slide Number Placeholder 3">
            <a:extLst>
              <a:ext uri="{FF2B5EF4-FFF2-40B4-BE49-F238E27FC236}">
                <a16:creationId xmlns:a16="http://schemas.microsoft.com/office/drawing/2014/main" id="{C6ACAF20-A7FB-8B17-AC2F-833DB194A462}"/>
              </a:ext>
            </a:extLst>
          </p:cNvPr>
          <p:cNvSpPr>
            <a:spLocks noGrp="1"/>
          </p:cNvSpPr>
          <p:nvPr>
            <p:ph type="sldNum" sz="quarter" idx="12"/>
          </p:nvPr>
        </p:nvSpPr>
        <p:spPr/>
        <p:txBody>
          <a:bodyPr/>
          <a:lstStyle/>
          <a:p>
            <a:fld id="{704198DC-2EF7-4B34-A789-AD3A4CDEBD28}" type="slidenum">
              <a:rPr lang="en-US" smtClean="0">
                <a:solidFill>
                  <a:schemeClr val="bg1"/>
                </a:solidFill>
              </a:rPr>
              <a:t>9</a:t>
            </a:fld>
            <a:endParaRPr lang="en-US" dirty="0">
              <a:solidFill>
                <a:schemeClr val="bg1"/>
              </a:solidFill>
            </a:endParaRPr>
          </a:p>
        </p:txBody>
      </p:sp>
      <p:cxnSp>
        <p:nvCxnSpPr>
          <p:cNvPr id="2" name="Straight Connector 1">
            <a:extLst>
              <a:ext uri="{FF2B5EF4-FFF2-40B4-BE49-F238E27FC236}">
                <a16:creationId xmlns:a16="http://schemas.microsoft.com/office/drawing/2014/main" id="{E832B0A9-2BF4-7B58-5C71-3F10CFC93D9F}"/>
              </a:ext>
            </a:extLst>
          </p:cNvPr>
          <p:cNvCxnSpPr>
            <a:cxnSpLocks/>
          </p:cNvCxnSpPr>
          <p:nvPr/>
        </p:nvCxnSpPr>
        <p:spPr>
          <a:xfrm flipV="1">
            <a:off x="533400" y="1371600"/>
            <a:ext cx="3200400" cy="0"/>
          </a:xfrm>
          <a:prstGeom prst="line">
            <a:avLst/>
          </a:prstGeom>
          <a:ln w="22225">
            <a:solidFill>
              <a:srgbClr val="E352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9084343"/>
      </p:ext>
    </p:extLst>
  </p:cSld>
  <p:clrMapOvr>
    <a:masterClrMapping/>
  </p:clrMapOvr>
  <p:transition spd="slow">
    <p:push dir="d"/>
  </p:transition>
</p:sld>
</file>

<file path=ppt/theme/theme1.xml><?xml version="1.0" encoding="utf-8"?>
<a:theme xmlns:a="http://schemas.openxmlformats.org/drawingml/2006/main" name="Office Theme">
  <a:themeElements>
    <a:clrScheme name="The Zero_Orange Light Version">
      <a:dk1>
        <a:sysClr val="windowText" lastClr="000000"/>
      </a:dk1>
      <a:lt1>
        <a:sysClr val="window" lastClr="FFFFFF"/>
      </a:lt1>
      <a:dk2>
        <a:srgbClr val="BA4000"/>
      </a:dk2>
      <a:lt2>
        <a:srgbClr val="DE5C00"/>
      </a:lt2>
      <a:accent1>
        <a:srgbClr val="FF6900"/>
      </a:accent1>
      <a:accent2>
        <a:srgbClr val="FF931A"/>
      </a:accent2>
      <a:accent3>
        <a:srgbClr val="FEB219"/>
      </a:accent3>
      <a:accent4>
        <a:srgbClr val="FEE019"/>
      </a:accent4>
      <a:accent5>
        <a:srgbClr val="0F1F21"/>
      </a:accent5>
      <a:accent6>
        <a:srgbClr val="95A5A6"/>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20416</TotalTime>
  <Words>1584</Words>
  <Application>Microsoft Macintosh PowerPoint</Application>
  <PresentationFormat>On-screen Show (4:3)</PresentationFormat>
  <Paragraphs>172</Paragraphs>
  <Slides>15</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Century</vt:lpstr>
      <vt:lpstr>Century Schoolbook</vt:lpstr>
      <vt:lpstr>Courier New</vt:lpstr>
      <vt:lpstr>Symbol</vt:lpstr>
      <vt:lpstr>Times New Roman</vt:lpstr>
      <vt:lpstr>Wingdings</vt:lpstr>
      <vt:lpstr>Office Theme</vt:lpstr>
      <vt:lpstr>Reevaluating and Realigning United States Foreign Aid –  Part II</vt:lpstr>
      <vt:lpstr>Executive Order </vt:lpstr>
      <vt:lpstr>SECSTATE Message to Missions</vt:lpstr>
      <vt:lpstr>SECSTATE Message to Missions</vt:lpstr>
      <vt:lpstr>SECSTATE Message to Missions</vt:lpstr>
      <vt:lpstr>Existing Awards:  New Disbursements</vt:lpstr>
      <vt:lpstr>Existing Awards:  New Disbursements</vt:lpstr>
      <vt:lpstr>Existing Awards:  Stop Work and Terminations</vt:lpstr>
      <vt:lpstr>SECSTATE Message to Missions</vt:lpstr>
      <vt:lpstr>Program Review Process</vt:lpstr>
      <vt:lpstr>Program Review Criteria?</vt:lpstr>
      <vt:lpstr>Programs Likely at Risk </vt:lpstr>
      <vt:lpstr>Our Efforts </vt:lpstr>
      <vt:lpstr>Our Efforts </vt:lpstr>
      <vt:lpstr>PowerPoint Presentation</vt:lpstr>
    </vt:vector>
  </TitlesOfParts>
  <Company>DesignXpress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Rezaul Karim</dc:creator>
  <cp:lastModifiedBy>Robert Nichols</cp:lastModifiedBy>
  <cp:revision>1971</cp:revision>
  <dcterms:created xsi:type="dcterms:W3CDTF">2014-07-12T12:45:17Z</dcterms:created>
  <dcterms:modified xsi:type="dcterms:W3CDTF">2025-01-25T03:41:25Z</dcterms:modified>
</cp:coreProperties>
</file>